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2"/>
  </p:notesMasterIdLst>
  <p:handoutMasterIdLst>
    <p:handoutMasterId r:id="rId23"/>
  </p:handoutMasterIdLst>
  <p:sldIdLst>
    <p:sldId id="3158" r:id="rId2"/>
    <p:sldId id="2775" r:id="rId3"/>
    <p:sldId id="2792" r:id="rId4"/>
    <p:sldId id="2793" r:id="rId5"/>
    <p:sldId id="2794" r:id="rId6"/>
    <p:sldId id="2795" r:id="rId7"/>
    <p:sldId id="2787" r:id="rId8"/>
    <p:sldId id="3159" r:id="rId9"/>
    <p:sldId id="3162" r:id="rId10"/>
    <p:sldId id="2772" r:id="rId11"/>
    <p:sldId id="3161" r:id="rId12"/>
    <p:sldId id="1403" r:id="rId13"/>
    <p:sldId id="2735" r:id="rId14"/>
    <p:sldId id="2784" r:id="rId15"/>
    <p:sldId id="2791" r:id="rId16"/>
    <p:sldId id="2788" r:id="rId17"/>
    <p:sldId id="2785" r:id="rId18"/>
    <p:sldId id="2789" r:id="rId19"/>
    <p:sldId id="2786" r:id="rId20"/>
    <p:sldId id="2790" r:id="rId21"/>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102" d="100"/>
          <a:sy n="102" d="100"/>
        </p:scale>
        <p:origin x="900" y="72"/>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6/17/2024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6/17/2024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BB2E7DB-B3AE-4807-BD5E-F165A4E47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1056254-987E-4D66-B117-2BC68132F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BB2E7DB-B3AE-4807-BD5E-F165A4E47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1056254-987E-4D66-B117-2BC68132F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0936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BB2E21-AA57-4EB2-8D71-6842A7AE6E78}"/>
              </a:ext>
            </a:extLst>
          </p:cNvPr>
          <p:cNvSpPr>
            <a:spLocks noGrp="1"/>
          </p:cNvSpPr>
          <p:nvPr>
            <p:ph type="subTitle" idx="1"/>
          </p:nvPr>
        </p:nvSpPr>
        <p:spPr/>
        <p:txBody>
          <a:bodyPr/>
          <a:lstStyle/>
          <a:p>
            <a:endParaRPr lang="en-IN"/>
          </a:p>
        </p:txBody>
      </p:sp>
      <p:sp>
        <p:nvSpPr>
          <p:cNvPr id="15363" name="Title 3">
            <a:extLst>
              <a:ext uri="{FF2B5EF4-FFF2-40B4-BE49-F238E27FC236}">
                <a16:creationId xmlns:a16="http://schemas.microsoft.com/office/drawing/2014/main" id="{7C4AB43F-5BA9-4EAA-8BB2-3FFEA0376307}"/>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6</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Method to Fulfill the Basic Human Aspirations</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a:extLst>
              <a:ext uri="{FF2B5EF4-FFF2-40B4-BE49-F238E27FC236}">
                <a16:creationId xmlns:a16="http://schemas.microsoft.com/office/drawing/2014/main" id="{0A3ABC60-1220-4AD1-9912-60709785070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b="1">
                <a:cs typeface="Arial" panose="020B0604020202020204" pitchFamily="34" charset="0"/>
              </a:rPr>
              <a:t>Happiness = To be in Harmony</a:t>
            </a:r>
          </a:p>
          <a:p>
            <a:pPr>
              <a:buFont typeface="Arial" panose="020B0604020202020204" pitchFamily="34" charset="0"/>
              <a:buNone/>
            </a:pPr>
            <a:endParaRPr lang="en-IN" altLang="en-US">
              <a:cs typeface="Arial" panose="020B0604020202020204" pitchFamily="34" charset="0"/>
            </a:endParaRPr>
          </a:p>
        </p:txBody>
      </p:sp>
      <p:sp>
        <p:nvSpPr>
          <p:cNvPr id="12290" name="Content Placeholder 5">
            <a:extLst>
              <a:ext uri="{FF2B5EF4-FFF2-40B4-BE49-F238E27FC236}">
                <a16:creationId xmlns:a16="http://schemas.microsoft.com/office/drawing/2014/main" id="{FFD7D1E8-AB15-4B29-889D-749A8095F99E}"/>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US" altLang="en-US">
                <a:cs typeface="Arial" panose="020B0604020202020204" pitchFamily="34" charset="0"/>
              </a:rPr>
              <a:t>State / Situation in which I live </a:t>
            </a:r>
          </a:p>
          <a:p>
            <a:pPr marL="457200" indent="-457200">
              <a:buFont typeface="Arial" panose="020B0604020202020204" pitchFamily="34" charset="0"/>
              <a:buNone/>
            </a:pPr>
            <a:r>
              <a:rPr lang="en-US" altLang="en-US">
                <a:cs typeface="Arial" panose="020B0604020202020204" pitchFamily="34" charset="0"/>
              </a:rPr>
              <a:t>or expanse of my being:</a:t>
            </a:r>
          </a:p>
          <a:p>
            <a:pPr marL="685800" lvl="1" indent="-457200">
              <a:buFont typeface="Calibri" panose="020F0502020204030204" pitchFamily="34" charset="0"/>
              <a:buAutoNum type="arabicPeriod"/>
            </a:pPr>
            <a:r>
              <a:rPr lang="en-US" altLang="en-US" sz="2200">
                <a:cs typeface="Arial" panose="020B0604020202020204" pitchFamily="34" charset="0"/>
              </a:rPr>
              <a:t>As an Individual Human Being</a:t>
            </a:r>
          </a:p>
          <a:p>
            <a:pPr marL="685800" lvl="1" indent="-457200">
              <a:buFont typeface="Calibri" panose="020F0502020204030204" pitchFamily="34" charset="0"/>
              <a:buAutoNum type="arabicPeriod"/>
            </a:pPr>
            <a:r>
              <a:rPr lang="en-US" altLang="en-US" sz="2200">
                <a:cs typeface="Arial" panose="020B0604020202020204" pitchFamily="34" charset="0"/>
              </a:rPr>
              <a:t>As a member of a Family</a:t>
            </a:r>
          </a:p>
          <a:p>
            <a:pPr marL="685800" lvl="1" indent="-457200">
              <a:buFont typeface="Calibri" panose="020F0502020204030204" pitchFamily="34" charset="0"/>
              <a:buAutoNum type="arabicPeriod"/>
            </a:pPr>
            <a:r>
              <a:rPr lang="en-US" altLang="en-US" sz="2200">
                <a:cs typeface="Arial" panose="020B0604020202020204" pitchFamily="34" charset="0"/>
              </a:rPr>
              <a:t>As a member of Society</a:t>
            </a:r>
          </a:p>
          <a:p>
            <a:pPr marL="685800" lvl="1" indent="-457200">
              <a:buFont typeface="Calibri" panose="020F0502020204030204" pitchFamily="34" charset="0"/>
              <a:buAutoNum type="arabicPeriod"/>
            </a:pPr>
            <a:r>
              <a:rPr lang="en-US" altLang="en-US" sz="2200">
                <a:cs typeface="Arial" panose="020B0604020202020204" pitchFamily="34" charset="0"/>
              </a:rPr>
              <a:t>As an unit in Nature/Existence</a:t>
            </a:r>
          </a:p>
          <a:p>
            <a:pPr marL="457200" indent="-457200">
              <a:buFont typeface="Arial" panose="020B0604020202020204" pitchFamily="34" charset="0"/>
              <a:buNone/>
            </a:pPr>
            <a:endParaRPr lang="en-US" altLang="en-US">
              <a:cs typeface="Arial" panose="020B0604020202020204" pitchFamily="34" charset="0"/>
            </a:endParaRPr>
          </a:p>
          <a:p>
            <a:pPr marL="457200" indent="-457200">
              <a:buFont typeface="Arial" panose="020B0604020202020204" pitchFamily="34" charset="0"/>
              <a:buNone/>
            </a:pPr>
            <a:r>
              <a:rPr lang="en-US" altLang="en-US" b="1">
                <a:cs typeface="Arial" panose="020B0604020202020204" pitchFamily="34" charset="0"/>
              </a:rPr>
              <a:t>Continuity of Happiness</a:t>
            </a:r>
          </a:p>
          <a:p>
            <a:pPr marL="457200" indent="-457200">
              <a:buFont typeface="Arial" panose="020B0604020202020204" pitchFamily="34" charset="0"/>
              <a:buNone/>
            </a:pPr>
            <a:r>
              <a:rPr lang="en-US" altLang="en-US" b="1">
                <a:cs typeface="Arial" panose="020B0604020202020204" pitchFamily="34" charset="0"/>
              </a:rPr>
              <a:t>= Harmony at all levels of being</a:t>
            </a:r>
            <a:r>
              <a:rPr lang="en-US" altLang="en-US">
                <a:cs typeface="Arial" panose="020B0604020202020204" pitchFamily="34" charset="0"/>
              </a:rPr>
              <a:t> i.e.</a:t>
            </a:r>
          </a:p>
          <a:p>
            <a:pPr marL="685800" lvl="1" indent="-457200">
              <a:buFont typeface="Calibri" panose="020F0502020204030204" pitchFamily="34" charset="0"/>
              <a:buAutoNum type="arabicPeriod"/>
            </a:pPr>
            <a:r>
              <a:rPr lang="en-US" altLang="en-US" sz="2200">
                <a:cs typeface="Arial" panose="020B0604020202020204" pitchFamily="34" charset="0"/>
              </a:rPr>
              <a:t>Harmony in the Human Being</a:t>
            </a:r>
          </a:p>
          <a:p>
            <a:pPr marL="685800" lvl="1" indent="-457200">
              <a:buFont typeface="Calibri" panose="020F0502020204030204" pitchFamily="34" charset="0"/>
              <a:buAutoNum type="arabicPeriod"/>
            </a:pPr>
            <a:r>
              <a:rPr lang="en-US" altLang="en-US" sz="2200">
                <a:cs typeface="Arial" panose="020B0604020202020204" pitchFamily="34" charset="0"/>
              </a:rPr>
              <a:t>Harmony in the Family</a:t>
            </a:r>
          </a:p>
          <a:p>
            <a:pPr marL="685800" lvl="1" indent="-457200">
              <a:buFont typeface="Calibri" panose="020F0502020204030204" pitchFamily="34" charset="0"/>
              <a:buAutoNum type="arabicPeriod"/>
            </a:pPr>
            <a:r>
              <a:rPr lang="en-US" altLang="en-US" sz="2200">
                <a:cs typeface="Arial" panose="020B0604020202020204" pitchFamily="34" charset="0"/>
              </a:rPr>
              <a:t>Harmony in the Society</a:t>
            </a:r>
          </a:p>
          <a:p>
            <a:pPr marL="685800" lvl="1" indent="-457200">
              <a:buFont typeface="Calibri" panose="020F0502020204030204" pitchFamily="34" charset="0"/>
              <a:buAutoNum type="arabicPeriod"/>
            </a:pPr>
            <a:r>
              <a:rPr lang="en-US" altLang="en-US" sz="2200">
                <a:cs typeface="Arial" panose="020B0604020202020204" pitchFamily="34" charset="0"/>
              </a:rPr>
              <a:t>Harmony in Nature/Existence</a:t>
            </a:r>
            <a:endParaRPr lang="en-US" altLang="en-US">
              <a:cs typeface="Arial" panose="020B0604020202020204" pitchFamily="34" charset="0"/>
            </a:endParaRPr>
          </a:p>
        </p:txBody>
      </p:sp>
      <p:sp>
        <p:nvSpPr>
          <p:cNvPr id="26628" name="Title 3">
            <a:extLst>
              <a:ext uri="{FF2B5EF4-FFF2-40B4-BE49-F238E27FC236}">
                <a16:creationId xmlns:a16="http://schemas.microsoft.com/office/drawing/2014/main" id="{42581D8D-8ED6-473F-AF9F-32FF025797F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Continuity of Happiness</a:t>
            </a:r>
            <a:endParaRPr lang="en-GB" altLang="en-US"/>
          </a:p>
        </p:txBody>
      </p:sp>
      <p:cxnSp>
        <p:nvCxnSpPr>
          <p:cNvPr id="5" name="Straight Connector 4">
            <a:extLst>
              <a:ext uri="{FF2B5EF4-FFF2-40B4-BE49-F238E27FC236}">
                <a16:creationId xmlns:a16="http://schemas.microsoft.com/office/drawing/2014/main" id="{5ACBE764-27E1-45F6-8599-7428A2A884AD}"/>
              </a:ext>
            </a:extLst>
          </p:cNvPr>
          <p:cNvCxnSpPr/>
          <p:nvPr/>
        </p:nvCxnSpPr>
        <p:spPr>
          <a:xfrm rot="5400000">
            <a:off x="29646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3D077C8-7DC5-4953-B27C-BA16B6F9D786}"/>
              </a:ext>
            </a:extLst>
          </p:cNvPr>
          <p:cNvCxnSpPr>
            <a:cxnSpLocks/>
          </p:cNvCxnSpPr>
          <p:nvPr/>
        </p:nvCxnSpPr>
        <p:spPr>
          <a:xfrm flipH="1">
            <a:off x="1143000" y="3352800"/>
            <a:ext cx="1588" cy="1041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29D8FC-EC80-4047-A180-624445D4B8A9}"/>
              </a:ext>
            </a:extLst>
          </p:cNvPr>
          <p:cNvCxnSpPr/>
          <p:nvPr/>
        </p:nvCxnSpPr>
        <p:spPr>
          <a:xfrm rot="5400000">
            <a:off x="8114507" y="3188494"/>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2A7CD7-16CC-486F-8A3F-AD7F7387A3E7}"/>
              </a:ext>
            </a:extLst>
          </p:cNvPr>
          <p:cNvCxnSpPr/>
          <p:nvPr/>
        </p:nvCxnSpPr>
        <p:spPr>
          <a:xfrm rot="5400000">
            <a:off x="954882" y="53713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CCAAB01-421B-44D8-9026-72071EB671E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Our Program</a:t>
            </a:r>
            <a:endParaRPr lang="en-GB" altLang="en-US"/>
          </a:p>
        </p:txBody>
      </p:sp>
      <p:sp>
        <p:nvSpPr>
          <p:cNvPr id="7171" name="Text Placeholder 2">
            <a:extLst>
              <a:ext uri="{FF2B5EF4-FFF2-40B4-BE49-F238E27FC236}">
                <a16:creationId xmlns:a16="http://schemas.microsoft.com/office/drawing/2014/main" id="{18E54F32-C74E-400D-B906-542A9051AD4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To facilitate understanding of the </a:t>
            </a:r>
            <a:r>
              <a:rPr altLang="en-US" b="1"/>
              <a:t>harmony at all levels of being</a:t>
            </a:r>
          </a:p>
          <a:p>
            <a:pPr marL="685800" lvl="1" indent="-457200">
              <a:buFont typeface="Calibri" panose="020F0502020204030204" pitchFamily="34" charset="0"/>
              <a:buAutoNum type="arabicPeriod"/>
            </a:pPr>
            <a:r>
              <a:rPr lang="en-GB" altLang="en-US" sz="2200"/>
              <a:t>Harmony in the Human Being</a:t>
            </a:r>
          </a:p>
          <a:p>
            <a:pPr marL="685800" lvl="1" indent="-457200">
              <a:buFont typeface="Calibri" panose="020F0502020204030204" pitchFamily="34" charset="0"/>
              <a:buAutoNum type="arabicPeriod"/>
            </a:pPr>
            <a:r>
              <a:rPr lang="en-GB" altLang="en-US" sz="2200"/>
              <a:t>Harmony in the Family</a:t>
            </a:r>
          </a:p>
          <a:p>
            <a:pPr marL="685800" lvl="1" indent="-457200">
              <a:buFont typeface="Calibri" panose="020F0502020204030204" pitchFamily="34" charset="0"/>
              <a:buAutoNum type="arabicPeriod"/>
            </a:pPr>
            <a:r>
              <a:rPr lang="en-GB" altLang="en-US" sz="2200"/>
              <a:t>Harmony in the Society</a:t>
            </a:r>
          </a:p>
          <a:p>
            <a:pPr marL="685800" lvl="1" indent="-457200">
              <a:buFont typeface="Calibri" panose="020F0502020204030204" pitchFamily="34" charset="0"/>
              <a:buAutoNum type="arabicPeriod"/>
            </a:pPr>
            <a:r>
              <a:rPr lang="en-GB" altLang="en-US" sz="2200"/>
              <a:t>Harmony in Nature/Existence</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b="1"/>
              <a:t>To understand harmony and to live in harmony at all levels of being</a:t>
            </a:r>
          </a:p>
          <a:p>
            <a:pPr marL="685800" lvl="1" indent="-457200">
              <a:buFont typeface="Calibri" panose="020F0502020204030204" pitchFamily="34" charset="0"/>
              <a:buAutoNum type="arabicPeriod"/>
            </a:pPr>
            <a:r>
              <a:rPr lang="en-GB" altLang="en-US" sz="2200"/>
              <a:t>In the Human Being</a:t>
            </a:r>
          </a:p>
          <a:p>
            <a:pPr marL="685800" lvl="1" indent="-457200">
              <a:buFont typeface="Calibri" panose="020F0502020204030204" pitchFamily="34" charset="0"/>
              <a:buAutoNum type="arabicPeriod"/>
            </a:pPr>
            <a:r>
              <a:rPr lang="en-GB" altLang="en-US" sz="2200"/>
              <a:t>In the Family</a:t>
            </a:r>
          </a:p>
          <a:p>
            <a:pPr marL="685800" lvl="1" indent="-457200">
              <a:buFont typeface="Calibri" panose="020F0502020204030204" pitchFamily="34" charset="0"/>
              <a:buAutoNum type="arabicPeriod"/>
            </a:pPr>
            <a:r>
              <a:rPr lang="en-GB" altLang="en-US" sz="2200"/>
              <a:t>In the Society</a:t>
            </a:r>
          </a:p>
          <a:p>
            <a:pPr marL="685800" lvl="1" indent="-457200">
              <a:buFont typeface="Calibri" panose="020F0502020204030204" pitchFamily="34" charset="0"/>
              <a:buAutoNum type="arabicPeriod"/>
            </a:pPr>
            <a:r>
              <a:rPr lang="en-GB" altLang="en-US" sz="2200"/>
              <a:t>In Nature/Existence</a:t>
            </a:r>
          </a:p>
        </p:txBody>
      </p:sp>
      <p:grpSp>
        <p:nvGrpSpPr>
          <p:cNvPr id="27652" name="Group 5">
            <a:extLst>
              <a:ext uri="{FF2B5EF4-FFF2-40B4-BE49-F238E27FC236}">
                <a16:creationId xmlns:a16="http://schemas.microsoft.com/office/drawing/2014/main" id="{EAB67FFA-1CBD-4A07-B497-B072218F9188}"/>
              </a:ext>
            </a:extLst>
          </p:cNvPr>
          <p:cNvGrpSpPr>
            <a:grpSpLocks/>
          </p:cNvGrpSpPr>
          <p:nvPr/>
        </p:nvGrpSpPr>
        <p:grpSpPr bwMode="auto">
          <a:xfrm>
            <a:off x="6781800" y="1066800"/>
            <a:ext cx="3276600" cy="1371600"/>
            <a:chOff x="5257800" y="1143000"/>
            <a:chExt cx="3276600" cy="1371600"/>
          </a:xfrm>
        </p:grpSpPr>
        <p:sp>
          <p:nvSpPr>
            <p:cNvPr id="4" name="Right Brace 3">
              <a:extLst>
                <a:ext uri="{FF2B5EF4-FFF2-40B4-BE49-F238E27FC236}">
                  <a16:creationId xmlns:a16="http://schemas.microsoft.com/office/drawing/2014/main" id="{D70CBB16-ACA8-4DF4-8B9F-E2C4CACEC787}"/>
                </a:ext>
              </a:extLst>
            </p:cNvPr>
            <p:cNvSpPr/>
            <p:nvPr/>
          </p:nvSpPr>
          <p:spPr>
            <a:xfrm>
              <a:off x="5257800" y="1143000"/>
              <a:ext cx="1524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7661" name="TextBox 4">
              <a:extLst>
                <a:ext uri="{FF2B5EF4-FFF2-40B4-BE49-F238E27FC236}">
                  <a16:creationId xmlns:a16="http://schemas.microsoft.com/office/drawing/2014/main" id="{A91A4B91-14E4-4CA9-9B1C-8E1C18CF595A}"/>
                </a:ext>
              </a:extLst>
            </p:cNvPr>
            <p:cNvSpPr txBox="1">
              <a:spLocks noChangeArrowheads="1"/>
            </p:cNvSpPr>
            <p:nvPr/>
          </p:nvSpPr>
          <p:spPr bwMode="auto">
            <a:xfrm>
              <a:off x="5486400" y="1655135"/>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Proposals</a:t>
              </a:r>
              <a:endParaRPr lang="en-GB" altLang="en-US" b="1">
                <a:solidFill>
                  <a:srgbClr val="FF0000"/>
                </a:solidFill>
              </a:endParaRPr>
            </a:p>
          </p:txBody>
        </p:sp>
      </p:grpSp>
      <p:grpSp>
        <p:nvGrpSpPr>
          <p:cNvPr id="3" name="Group 6">
            <a:extLst>
              <a:ext uri="{FF2B5EF4-FFF2-40B4-BE49-F238E27FC236}">
                <a16:creationId xmlns:a16="http://schemas.microsoft.com/office/drawing/2014/main" id="{F5ED864C-EAA2-4EE6-8B93-504AE7A1187A}"/>
              </a:ext>
            </a:extLst>
          </p:cNvPr>
          <p:cNvGrpSpPr>
            <a:grpSpLocks/>
          </p:cNvGrpSpPr>
          <p:nvPr/>
        </p:nvGrpSpPr>
        <p:grpSpPr bwMode="auto">
          <a:xfrm>
            <a:off x="6781800" y="3886200"/>
            <a:ext cx="3581400" cy="1905000"/>
            <a:chOff x="5257800" y="1143000"/>
            <a:chExt cx="3581400" cy="1905000"/>
          </a:xfrm>
        </p:grpSpPr>
        <p:sp>
          <p:nvSpPr>
            <p:cNvPr id="8" name="Right Brace 7">
              <a:extLst>
                <a:ext uri="{FF2B5EF4-FFF2-40B4-BE49-F238E27FC236}">
                  <a16:creationId xmlns:a16="http://schemas.microsoft.com/office/drawing/2014/main" id="{8287F778-67EC-4231-A7A4-F96B8622473A}"/>
                </a:ext>
              </a:extLst>
            </p:cNvPr>
            <p:cNvSpPr/>
            <p:nvPr/>
          </p:nvSpPr>
          <p:spPr>
            <a:xfrm>
              <a:off x="5257800" y="11430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2537" name="TextBox 8">
              <a:extLst>
                <a:ext uri="{FF2B5EF4-FFF2-40B4-BE49-F238E27FC236}">
                  <a16:creationId xmlns:a16="http://schemas.microsoft.com/office/drawing/2014/main" id="{EC0CBA20-3E20-456C-921F-890F60485A58}"/>
                </a:ext>
              </a:extLst>
            </p:cNvPr>
            <p:cNvSpPr txBox="1">
              <a:spLocks noChangeArrowheads="1"/>
            </p:cNvSpPr>
            <p:nvPr/>
          </p:nvSpPr>
          <p:spPr bwMode="auto">
            <a:xfrm>
              <a:off x="5486400" y="1143000"/>
              <a:ext cx="3352800" cy="1754188"/>
            </a:xfrm>
            <a:prstGeom prst="rect">
              <a:avLst/>
            </a:prstGeom>
            <a:noFill/>
            <a:ln w="9525">
              <a:noFill/>
              <a:miter lim="800000"/>
              <a:headEnd/>
              <a:tailEnd/>
            </a:ln>
          </p:spPr>
          <p:txBody>
            <a:bodyPr>
              <a:spAutoFit/>
            </a:bodyPr>
            <a:lstStyle/>
            <a:p>
              <a:pPr marL="342900" indent="-342900" eaLnBrk="1" hangingPunct="1">
                <a:buFontTx/>
                <a:buAutoNum type="alphaLcParenR"/>
                <a:defRPr/>
              </a:pPr>
              <a:r>
                <a:rPr lang="en-US" b="1" dirty="0">
                  <a:solidFill>
                    <a:srgbClr val="FF0000"/>
                  </a:solidFill>
                </a:rPr>
                <a:t>Verify the proposals</a:t>
              </a:r>
            </a:p>
            <a:p>
              <a:pPr marL="342900" indent="-342900" eaLnBrk="1" hangingPunct="1">
                <a:defRPr/>
              </a:pPr>
              <a:r>
                <a:rPr lang="en-US" b="1" dirty="0">
                  <a:solidFill>
                    <a:srgbClr val="FF0000"/>
                  </a:solidFill>
                </a:rPr>
                <a:t>      on the basis of your NATURAL ACCEPTANCE</a:t>
              </a:r>
            </a:p>
            <a:p>
              <a:pPr eaLnBrk="1" hangingPunct="1">
                <a:defRPr/>
              </a:pPr>
              <a:endParaRPr lang="en-US" b="1" dirty="0">
                <a:solidFill>
                  <a:srgbClr val="FF0000"/>
                </a:solidFill>
              </a:endParaRPr>
            </a:p>
            <a:p>
              <a:pPr eaLnBrk="1" hangingPunct="1">
                <a:defRPr/>
              </a:pPr>
              <a:r>
                <a:rPr lang="en-US" b="1" dirty="0">
                  <a:solidFill>
                    <a:srgbClr val="FF0000"/>
                  </a:solidFill>
                </a:rPr>
                <a:t>b) Experiential validation</a:t>
              </a:r>
            </a:p>
            <a:p>
              <a:pPr eaLnBrk="1" hangingPunct="1">
                <a:defRPr/>
              </a:pPr>
              <a:r>
                <a:rPr lang="en-US" b="1" dirty="0">
                  <a:solidFill>
                    <a:srgbClr val="FF0000"/>
                  </a:solidFill>
                </a:rPr>
                <a:t>     by LIVING ACCORDINGLY</a:t>
              </a:r>
              <a:endParaRPr lang="en-GB" b="1" dirty="0">
                <a:solidFill>
                  <a:srgbClr val="FF0000"/>
                </a:solidFill>
              </a:endParaRPr>
            </a:p>
          </p:txBody>
        </p:sp>
      </p:grpSp>
      <p:sp>
        <p:nvSpPr>
          <p:cNvPr id="10" name="Rectangle 47">
            <a:extLst>
              <a:ext uri="{FF2B5EF4-FFF2-40B4-BE49-F238E27FC236}">
                <a16:creationId xmlns:a16="http://schemas.microsoft.com/office/drawing/2014/main" id="{7C280355-EA1F-4F24-9FBC-015C73BE2608}"/>
              </a:ext>
            </a:extLst>
          </p:cNvPr>
          <p:cNvSpPr>
            <a:spLocks noChangeArrowheads="1"/>
          </p:cNvSpPr>
          <p:nvPr/>
        </p:nvSpPr>
        <p:spPr bwMode="auto">
          <a:xfrm>
            <a:off x="7086600" y="5943600"/>
            <a:ext cx="2797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cs typeface="Arial" panose="020B0604020202020204" pitchFamily="34" charset="0"/>
              </a:rPr>
              <a:t>Right Understanding</a:t>
            </a:r>
          </a:p>
          <a:p>
            <a:pPr algn="ctr" eaLnBrk="1" hangingPunct="1"/>
            <a:r>
              <a:rPr lang="en-US" altLang="en-US" sz="2200" b="1">
                <a:cs typeface="Arial" panose="020B0604020202020204" pitchFamily="34" charset="0"/>
              </a:rPr>
              <a:t>Right Feeling</a:t>
            </a:r>
          </a:p>
        </p:txBody>
      </p:sp>
      <p:sp>
        <p:nvSpPr>
          <p:cNvPr id="11" name="Line 99">
            <a:extLst>
              <a:ext uri="{FF2B5EF4-FFF2-40B4-BE49-F238E27FC236}">
                <a16:creationId xmlns:a16="http://schemas.microsoft.com/office/drawing/2014/main" id="{9DF295A6-0EEB-41C7-94A2-5EC339EC9BE1}"/>
              </a:ext>
            </a:extLst>
          </p:cNvPr>
          <p:cNvSpPr>
            <a:spLocks noChangeShapeType="1"/>
          </p:cNvSpPr>
          <p:nvPr/>
        </p:nvSpPr>
        <p:spPr bwMode="auto">
          <a:xfrm>
            <a:off x="8497888" y="5611813"/>
            <a:ext cx="0" cy="373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Oval 11">
            <a:extLst>
              <a:ext uri="{FF2B5EF4-FFF2-40B4-BE49-F238E27FC236}">
                <a16:creationId xmlns:a16="http://schemas.microsoft.com/office/drawing/2014/main" id="{11C8A939-FB23-4482-9A56-2DC844BF0CB7}"/>
              </a:ext>
            </a:extLst>
          </p:cNvPr>
          <p:cNvSpPr/>
          <p:nvPr/>
        </p:nvSpPr>
        <p:spPr bwMode="auto">
          <a:xfrm>
            <a:off x="6891338" y="4973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3" name="Oval 5">
            <a:extLst>
              <a:ext uri="{FF2B5EF4-FFF2-40B4-BE49-F238E27FC236}">
                <a16:creationId xmlns:a16="http://schemas.microsoft.com/office/drawing/2014/main" id="{6E94901F-6630-4FA8-A72E-EF2BB2BED880}"/>
              </a:ext>
            </a:extLst>
          </p:cNvPr>
          <p:cNvSpPr/>
          <p:nvPr/>
        </p:nvSpPr>
        <p:spPr bwMode="auto">
          <a:xfrm>
            <a:off x="6891338" y="3886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H1.png">
            <a:extLst>
              <a:ext uri="{FF2B5EF4-FFF2-40B4-BE49-F238E27FC236}">
                <a16:creationId xmlns:a16="http://schemas.microsoft.com/office/drawing/2014/main" id="{C5566C59-46EF-4958-92BD-80CEF51FDBD3}"/>
              </a:ext>
            </a:extLst>
          </p:cNvPr>
          <p:cNvPicPr>
            <a:picLocks noChangeAspect="1"/>
          </p:cNvPicPr>
          <p:nvPr/>
        </p:nvPicPr>
        <p:blipFill>
          <a:blip r:embed="rId2">
            <a:extLst>
              <a:ext uri="{28A0092B-C50C-407E-A947-70E740481C1C}">
                <a14:useLocalDpi xmlns:a14="http://schemas.microsoft.com/office/drawing/2010/main" val="0"/>
              </a:ext>
            </a:extLst>
          </a:blip>
          <a:srcRect t="56442" r="2499"/>
          <a:stretch>
            <a:fillRect/>
          </a:stretch>
        </p:blipFill>
        <p:spPr bwMode="auto">
          <a:xfrm>
            <a:off x="990600" y="2590800"/>
            <a:ext cx="62484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H1.png">
            <a:extLst>
              <a:ext uri="{FF2B5EF4-FFF2-40B4-BE49-F238E27FC236}">
                <a16:creationId xmlns:a16="http://schemas.microsoft.com/office/drawing/2014/main" id="{F10A3C0F-956C-471A-8D74-7C323E279902}"/>
              </a:ext>
            </a:extLst>
          </p:cNvPr>
          <p:cNvPicPr>
            <a:picLocks noChangeAspect="1"/>
          </p:cNvPicPr>
          <p:nvPr/>
        </p:nvPicPr>
        <p:blipFill>
          <a:blip r:embed="rId2">
            <a:extLst>
              <a:ext uri="{28A0092B-C50C-407E-A947-70E740481C1C}">
                <a14:useLocalDpi xmlns:a14="http://schemas.microsoft.com/office/drawing/2010/main" val="0"/>
              </a:ext>
            </a:extLst>
          </a:blip>
          <a:srcRect r="2499" b="48712"/>
          <a:stretch>
            <a:fillRect/>
          </a:stretch>
        </p:blipFill>
        <p:spPr bwMode="auto">
          <a:xfrm>
            <a:off x="1676400" y="0"/>
            <a:ext cx="6270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9">
            <a:extLst>
              <a:ext uri="{FF2B5EF4-FFF2-40B4-BE49-F238E27FC236}">
                <a16:creationId xmlns:a16="http://schemas.microsoft.com/office/drawing/2014/main" id="{7A140CB0-11F2-4D72-83C5-83719CF566E5}"/>
              </a:ext>
            </a:extLst>
          </p:cNvPr>
          <p:cNvSpPr txBox="1">
            <a:spLocks noChangeArrowheads="1"/>
          </p:cNvSpPr>
          <p:nvPr/>
        </p:nvSpPr>
        <p:spPr bwMode="auto">
          <a:xfrm>
            <a:off x="7924800" y="5116513"/>
            <a:ext cx="1600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escape from unhappiness</a:t>
            </a:r>
          </a:p>
          <a:p>
            <a:pPr algn="ctr" eaLnBrk="1" hangingPunct="1"/>
            <a:endParaRPr lang="en-US" altLang="en-US">
              <a:solidFill>
                <a:srgbClr val="000000"/>
              </a:solidFill>
            </a:endParaRPr>
          </a:p>
          <a:p>
            <a:pPr algn="ctr" eaLnBrk="1" hangingPunct="1"/>
            <a:r>
              <a:rPr lang="en-US" altLang="en-US">
                <a:solidFill>
                  <a:srgbClr val="000000"/>
                </a:solidFill>
              </a:rPr>
              <a:t>Addict</a:t>
            </a:r>
          </a:p>
        </p:txBody>
      </p:sp>
      <p:sp>
        <p:nvSpPr>
          <p:cNvPr id="28677" name="TextBox 10">
            <a:extLst>
              <a:ext uri="{FF2B5EF4-FFF2-40B4-BE49-F238E27FC236}">
                <a16:creationId xmlns:a16="http://schemas.microsoft.com/office/drawing/2014/main" id="{11EC1716-F728-433B-A14F-5A1F825934F9}"/>
              </a:ext>
            </a:extLst>
          </p:cNvPr>
          <p:cNvSpPr txBox="1">
            <a:spLocks noChangeArrowheads="1"/>
          </p:cNvSpPr>
          <p:nvPr/>
        </p:nvSpPr>
        <p:spPr bwMode="auto">
          <a:xfrm>
            <a:off x="7924800" y="28194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excitement</a:t>
            </a:r>
          </a:p>
          <a:p>
            <a:pPr algn="ctr" eaLnBrk="1" hangingPunct="1"/>
            <a:endParaRPr lang="en-US" altLang="en-US">
              <a:solidFill>
                <a:srgbClr val="000000"/>
              </a:solidFill>
            </a:endParaRPr>
          </a:p>
          <a:p>
            <a:pPr algn="ctr" eaLnBrk="1" hangingPunct="1"/>
            <a:r>
              <a:rPr lang="en-US" altLang="en-US">
                <a:solidFill>
                  <a:srgbClr val="000000"/>
                </a:solidFill>
              </a:rPr>
              <a:t>Recovering</a:t>
            </a:r>
          </a:p>
          <a:p>
            <a:pPr algn="ctr" eaLnBrk="1" hangingPunct="1"/>
            <a:r>
              <a:rPr lang="en-US" altLang="en-US">
                <a:solidFill>
                  <a:srgbClr val="000000"/>
                </a:solidFill>
              </a:rPr>
              <a:t>Addict</a:t>
            </a:r>
          </a:p>
        </p:txBody>
      </p:sp>
      <p:sp>
        <p:nvSpPr>
          <p:cNvPr id="28678" name="TextBox 11">
            <a:extLst>
              <a:ext uri="{FF2B5EF4-FFF2-40B4-BE49-F238E27FC236}">
                <a16:creationId xmlns:a16="http://schemas.microsoft.com/office/drawing/2014/main" id="{B15BB98D-3DDF-4C66-B66B-1D032419B208}"/>
              </a:ext>
            </a:extLst>
          </p:cNvPr>
          <p:cNvSpPr txBox="1">
            <a:spLocks noChangeArrowheads="1"/>
          </p:cNvSpPr>
          <p:nvPr/>
        </p:nvSpPr>
        <p:spPr bwMode="auto">
          <a:xfrm>
            <a:off x="8305800" y="3048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Continuous happiness</a:t>
            </a:r>
          </a:p>
          <a:p>
            <a:pPr algn="ctr" eaLnBrk="1" hangingPunct="1"/>
            <a:endParaRPr lang="en-US" altLang="en-US">
              <a:solidFill>
                <a:srgbClr val="000000"/>
              </a:solidFill>
            </a:endParaRPr>
          </a:p>
          <a:p>
            <a:pPr algn="ctr" eaLnBrk="1" hangingPunct="1"/>
            <a:r>
              <a:rPr lang="en-US" altLang="en-US">
                <a:solidFill>
                  <a:srgbClr val="000000"/>
                </a:solidFill>
              </a:rPr>
              <a:t>Realised</a:t>
            </a:r>
          </a:p>
          <a:p>
            <a:pPr algn="ctr" eaLnBrk="1" hangingPunct="1"/>
            <a:r>
              <a:rPr lang="en-US" altLang="en-US">
                <a:solidFill>
                  <a:srgbClr val="000000"/>
                </a:solidFill>
              </a:rPr>
              <a:t>(Dorji)</a:t>
            </a:r>
          </a:p>
        </p:txBody>
      </p:sp>
      <p:sp>
        <p:nvSpPr>
          <p:cNvPr id="13" name="Up Arrow 12">
            <a:extLst>
              <a:ext uri="{FF2B5EF4-FFF2-40B4-BE49-F238E27FC236}">
                <a16:creationId xmlns:a16="http://schemas.microsoft.com/office/drawing/2014/main" id="{297AC656-8330-424E-98AC-E893C88BCE7E}"/>
              </a:ext>
            </a:extLst>
          </p:cNvPr>
          <p:cNvSpPr/>
          <p:nvPr/>
        </p:nvSpPr>
        <p:spPr>
          <a:xfrm>
            <a:off x="11430000" y="990600"/>
            <a:ext cx="304800" cy="5589588"/>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Up Arrow 13">
            <a:extLst>
              <a:ext uri="{FF2B5EF4-FFF2-40B4-BE49-F238E27FC236}">
                <a16:creationId xmlns:a16="http://schemas.microsoft.com/office/drawing/2014/main" id="{00F4DC46-A2C4-4659-884A-5E22DE567185}"/>
              </a:ext>
            </a:extLst>
          </p:cNvPr>
          <p:cNvSpPr/>
          <p:nvPr/>
        </p:nvSpPr>
        <p:spPr>
          <a:xfrm>
            <a:off x="11582400" y="838200"/>
            <a:ext cx="304800" cy="3124200"/>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 name="Group 85">
            <a:extLst>
              <a:ext uri="{FF2B5EF4-FFF2-40B4-BE49-F238E27FC236}">
                <a16:creationId xmlns:a16="http://schemas.microsoft.com/office/drawing/2014/main" id="{E6295DE6-5E05-489F-847E-A0BB17593ED0}"/>
              </a:ext>
            </a:extLst>
          </p:cNvPr>
          <p:cNvGrpSpPr>
            <a:grpSpLocks/>
          </p:cNvGrpSpPr>
          <p:nvPr/>
        </p:nvGrpSpPr>
        <p:grpSpPr bwMode="auto">
          <a:xfrm rot="5400000">
            <a:off x="8179000" y="3894579"/>
            <a:ext cx="1015584" cy="1608416"/>
            <a:chOff x="2459092" y="3710760"/>
            <a:chExt cx="442419" cy="380867"/>
          </a:xfrm>
          <a:solidFill>
            <a:schemeClr val="tx1"/>
          </a:solidFill>
        </p:grpSpPr>
        <p:sp>
          <p:nvSpPr>
            <p:cNvPr id="16" name="AutoShape 128">
              <a:extLst>
                <a:ext uri="{FF2B5EF4-FFF2-40B4-BE49-F238E27FC236}">
                  <a16:creationId xmlns:a16="http://schemas.microsoft.com/office/drawing/2014/main" id="{3082A17A-BA35-4F7C-BC00-B16D992F03DE}"/>
                </a:ext>
              </a:extLst>
            </p:cNvPr>
            <p:cNvSpPr>
              <a:spLocks noChangeArrowheads="1"/>
            </p:cNvSpPr>
            <p:nvPr/>
          </p:nvSpPr>
          <p:spPr bwMode="auto">
            <a:xfrm rot="10800000">
              <a:off x="2459092" y="3710760"/>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sp>
          <p:nvSpPr>
            <p:cNvPr id="17" name="AutoShape 128">
              <a:extLst>
                <a:ext uri="{FF2B5EF4-FFF2-40B4-BE49-F238E27FC236}">
                  <a16:creationId xmlns:a16="http://schemas.microsoft.com/office/drawing/2014/main" id="{6E97C85B-16AA-4F8B-83C0-2D53B7B37374}"/>
                </a:ext>
              </a:extLst>
            </p:cNvPr>
            <p:cNvSpPr>
              <a:spLocks noChangeArrowheads="1"/>
            </p:cNvSpPr>
            <p:nvPr/>
          </p:nvSpPr>
          <p:spPr bwMode="auto">
            <a:xfrm>
              <a:off x="2558679" y="3937281"/>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grpSp>
      <p:pic>
        <p:nvPicPr>
          <p:cNvPr id="28682" name="Picture 14" descr="Picture1.png">
            <a:extLst>
              <a:ext uri="{FF2B5EF4-FFF2-40B4-BE49-F238E27FC236}">
                <a16:creationId xmlns:a16="http://schemas.microsoft.com/office/drawing/2014/main" id="{D8D3BF27-8EF9-49FD-886A-29BC19F182B5}"/>
              </a:ext>
            </a:extLst>
          </p:cNvPr>
          <p:cNvPicPr>
            <a:picLocks noChangeAspect="1"/>
          </p:cNvPicPr>
          <p:nvPr/>
        </p:nvPicPr>
        <p:blipFill>
          <a:blip r:embed="rId3">
            <a:extLst>
              <a:ext uri="{28A0092B-C50C-407E-A947-70E740481C1C}">
                <a14:useLocalDpi xmlns:a14="http://schemas.microsoft.com/office/drawing/2010/main" val="0"/>
              </a:ext>
            </a:extLst>
          </a:blip>
          <a:srcRect t="50490"/>
          <a:stretch>
            <a:fillRect/>
          </a:stretch>
        </p:blipFill>
        <p:spPr bwMode="auto">
          <a:xfrm>
            <a:off x="304800" y="4648200"/>
            <a:ext cx="6400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4">
            <a:extLst>
              <a:ext uri="{FF2B5EF4-FFF2-40B4-BE49-F238E27FC236}">
                <a16:creationId xmlns:a16="http://schemas.microsoft.com/office/drawing/2014/main" id="{FFB04A9B-9747-4C57-A488-51707E90FDA1}"/>
              </a:ext>
            </a:extLst>
          </p:cNvPr>
          <p:cNvSpPr txBox="1">
            <a:spLocks noChangeArrowheads="1"/>
          </p:cNvSpPr>
          <p:nvPr/>
        </p:nvSpPr>
        <p:spPr bwMode="auto">
          <a:xfrm>
            <a:off x="304800" y="2209800"/>
            <a:ext cx="1074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600">
                <a:solidFill>
                  <a:srgbClr val="000000"/>
                </a:solidFill>
              </a:rPr>
              <a:t>--------------------------------------------------------------------- </a:t>
            </a:r>
            <a:r>
              <a:rPr lang="en-IN" altLang="en-US" sz="1600" b="1">
                <a:solidFill>
                  <a:srgbClr val="000000"/>
                </a:solidFill>
              </a:rPr>
              <a:t>Transformation / Development </a:t>
            </a:r>
            <a:r>
              <a:rPr lang="en-IN" altLang="en-US" sz="1600">
                <a:solidFill>
                  <a:srgbClr val="000000"/>
                </a:solidFill>
              </a:rPr>
              <a:t>-----------------------------------------</a:t>
            </a:r>
          </a:p>
        </p:txBody>
      </p:sp>
      <p:sp>
        <p:nvSpPr>
          <p:cNvPr id="4" name="Arrow: Up 3">
            <a:extLst>
              <a:ext uri="{FF2B5EF4-FFF2-40B4-BE49-F238E27FC236}">
                <a16:creationId xmlns:a16="http://schemas.microsoft.com/office/drawing/2014/main" id="{2CF52E30-5296-4277-A2D9-74CCFE53E66A}"/>
              </a:ext>
            </a:extLst>
          </p:cNvPr>
          <p:cNvSpPr/>
          <p:nvPr/>
        </p:nvSpPr>
        <p:spPr>
          <a:xfrm>
            <a:off x="4724400" y="2209800"/>
            <a:ext cx="152400" cy="3048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8685" name="TextBox 17">
            <a:extLst>
              <a:ext uri="{FF2B5EF4-FFF2-40B4-BE49-F238E27FC236}">
                <a16:creationId xmlns:a16="http://schemas.microsoft.com/office/drawing/2014/main" id="{3BA5C14C-1B15-4301-96A6-AA55A9CF2E1D}"/>
              </a:ext>
            </a:extLst>
          </p:cNvPr>
          <p:cNvSpPr txBox="1">
            <a:spLocks noChangeArrowheads="1"/>
          </p:cNvSpPr>
          <p:nvPr/>
        </p:nvSpPr>
        <p:spPr bwMode="auto">
          <a:xfrm rot="-5400000">
            <a:off x="9138444" y="4348956"/>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Animal Consciousness</a:t>
            </a:r>
            <a:endParaRPr lang="en-IN" altLang="en-US">
              <a:solidFill>
                <a:srgbClr val="000000"/>
              </a:solidFill>
            </a:endParaRPr>
          </a:p>
        </p:txBody>
      </p:sp>
      <p:sp>
        <p:nvSpPr>
          <p:cNvPr id="28686" name="TextBox 20">
            <a:extLst>
              <a:ext uri="{FF2B5EF4-FFF2-40B4-BE49-F238E27FC236}">
                <a16:creationId xmlns:a16="http://schemas.microsoft.com/office/drawing/2014/main" id="{E4B77012-C183-4DBF-8462-6FDDF78E04B8}"/>
              </a:ext>
            </a:extLst>
          </p:cNvPr>
          <p:cNvSpPr txBox="1">
            <a:spLocks noChangeArrowheads="1"/>
          </p:cNvSpPr>
          <p:nvPr/>
        </p:nvSpPr>
        <p:spPr bwMode="auto">
          <a:xfrm rot="-5400000">
            <a:off x="9508331" y="894557"/>
            <a:ext cx="182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000000"/>
                </a:solidFill>
              </a:rPr>
              <a:t>Human Consciousness</a:t>
            </a:r>
            <a:endParaRPr lang="en-IN" alt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4">
            <a:extLst>
              <a:ext uri="{FF2B5EF4-FFF2-40B4-BE49-F238E27FC236}">
                <a16:creationId xmlns:a16="http://schemas.microsoft.com/office/drawing/2014/main" id="{1E372E7D-D2B6-4380-9252-571AF6B4D179}"/>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Method to Fulfill the Basic Human Aspirations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9699" name="Title 3">
            <a:extLst>
              <a:ext uri="{FF2B5EF4-FFF2-40B4-BE49-F238E27FC236}">
                <a16:creationId xmlns:a16="http://schemas.microsoft.com/office/drawing/2014/main" id="{E3B60348-7D51-4981-A44B-910F13C29ADF}"/>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6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0FC300BD-928D-41AB-8DAB-882F82105738}"/>
              </a:ext>
            </a:extLst>
          </p:cNvPr>
          <p:cNvSpPr>
            <a:spLocks noGrp="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IN" dirty="0"/>
              <a:t>If ensuring harmony at one level disturbs the harmony at some other level, how can I make the program for continuity of happiness? </a:t>
            </a:r>
          </a:p>
          <a:p>
            <a:pPr marL="0" indent="0">
              <a:buFont typeface="Arial" panose="020B0604020202020204" pitchFamily="34" charset="0"/>
              <a:buNone/>
              <a:defRPr/>
            </a:pPr>
            <a:r>
              <a:rPr lang="en-IN" dirty="0"/>
              <a:t>e.g. taking care of my baby and doing justice with my job </a:t>
            </a:r>
          </a:p>
          <a:p>
            <a:pPr marL="0" indent="0">
              <a:buFont typeface="Arial" panose="020B0604020202020204" pitchFamily="34" charset="0"/>
              <a:buNone/>
              <a:defRPr/>
            </a:pPr>
            <a:r>
              <a:rPr lang="en-IN" dirty="0"/>
              <a:t>e.g. when I invest myself for right understanding, the family members feel angry on me, and there is disharmony in the family.</a:t>
            </a:r>
          </a:p>
          <a:p>
            <a:pPr>
              <a:buFont typeface="Arial" charset="0"/>
              <a:buNone/>
              <a:defRPr/>
            </a:pPr>
            <a:endParaRPr lang="en-IN" dirty="0"/>
          </a:p>
          <a:p>
            <a:pPr>
              <a:defRPr/>
            </a:pPr>
            <a:endParaRPr lang="en-IN" dirty="0"/>
          </a:p>
        </p:txBody>
      </p:sp>
      <p:sp>
        <p:nvSpPr>
          <p:cNvPr id="30723" name="Content Placeholder 2">
            <a:extLst>
              <a:ext uri="{FF2B5EF4-FFF2-40B4-BE49-F238E27FC236}">
                <a16:creationId xmlns:a16="http://schemas.microsoft.com/office/drawing/2014/main" id="{F77309F0-8380-4084-AEB4-3BF054E865E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 it appears today, to manage things at one level makes it difficult at another level, as mentioned in the examples quoted. However, we are not talking about managing things, we are talking about ensuring harmony. If i am trying to understand harmony and live in harmony at one level, it will certainly help in understanding and living in harmony at other levels, atleast it will not contradict. For example, if I am working for harmony at the individual level, as a human being, I will ensure right understanding and right feeling in the self. This will certainly facilitate my being in harmony at the family level because I can now ensure mutual fulfillment in my behaviour with right feelings. Similarly, I can better participate in ensuring harmony at the level of society and nature. </a:t>
            </a:r>
          </a:p>
        </p:txBody>
      </p:sp>
      <p:sp>
        <p:nvSpPr>
          <p:cNvPr id="30724" name="Title 3">
            <a:extLst>
              <a:ext uri="{FF2B5EF4-FFF2-40B4-BE49-F238E27FC236}">
                <a16:creationId xmlns:a16="http://schemas.microsoft.com/office/drawing/2014/main" id="{6F64DA13-2B86-4072-B06C-1BF214B912E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 Four Levels				Response</a:t>
            </a:r>
            <a:endParaRPr lang="en-I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a:ext uri="{FF2B5EF4-FFF2-40B4-BE49-F238E27FC236}">
                <a16:creationId xmlns:a16="http://schemas.microsoft.com/office/drawing/2014/main" id="{364D6961-7D95-4984-9B21-C34F9602CEC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Balance between profession and persona/family life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Compromise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People are migrating for work</a:t>
            </a:r>
          </a:p>
          <a:p>
            <a:pPr marL="0" indent="0">
              <a:buFont typeface="Arial" panose="020B0604020202020204" pitchFamily="34" charset="0"/>
              <a:buNone/>
            </a:pPr>
            <a:r>
              <a:rPr lang="en-US" altLang="en-US"/>
              <a:t>(present day education is inadvertently setting up a world view… this type of mindset that village… working with land etc. is not OK, a curse…</a:t>
            </a:r>
            <a:endParaRPr lang="en-IN" altLang="en-US"/>
          </a:p>
        </p:txBody>
      </p:sp>
      <p:sp>
        <p:nvSpPr>
          <p:cNvPr id="31747" name="Content Placeholder 2">
            <a:extLst>
              <a:ext uri="{FF2B5EF4-FFF2-40B4-BE49-F238E27FC236}">
                <a16:creationId xmlns:a16="http://schemas.microsoft.com/office/drawing/2014/main" id="{924BF051-3CCF-4FF6-97FB-331A927D4E9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3 generations living together</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Getting uprooted migrating from village to city to big city to US Canada etc.</a:t>
            </a:r>
            <a:br>
              <a:rPr lang="en-US" altLang="en-US"/>
            </a:br>
            <a:endParaRPr lang="en-US" altLang="en-US"/>
          </a:p>
          <a:p>
            <a:pPr marL="0" indent="0">
              <a:buFont typeface="Arial" panose="020B0604020202020204" pitchFamily="34" charset="0"/>
              <a:buNone/>
            </a:pPr>
            <a:r>
              <a:rPr lang="en-US" altLang="en-US"/>
              <a:t>Empty houses, empty villages, fallow land… a disturbed society (crowd)</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Compromised social base / family/social security… losing out on family… community… culture… for some type of work</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Used to have production at home… in the village…</a:t>
            </a:r>
            <a:br>
              <a:rPr lang="en-US" altLang="en-US"/>
            </a:br>
            <a:endParaRPr lang="en-IN" altLang="en-US"/>
          </a:p>
        </p:txBody>
      </p:sp>
      <p:sp>
        <p:nvSpPr>
          <p:cNvPr id="31748" name="Title 3">
            <a:extLst>
              <a:ext uri="{FF2B5EF4-FFF2-40B4-BE49-F238E27FC236}">
                <a16:creationId xmlns:a16="http://schemas.microsoft.com/office/drawing/2014/main" id="{B4E9EE08-5392-454E-B717-6542B2EDE53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69E24797-0693-4303-997F-18F7811140F2}"/>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Few people in the history have said that the biggest hurdle in the development of society is family. They propounded the concept of commune. Where do we place the commune here?</a:t>
            </a:r>
          </a:p>
          <a:p>
            <a:endParaRPr lang="en-IN" altLang="en-US"/>
          </a:p>
          <a:p>
            <a:endParaRPr lang="en-IN" altLang="en-US"/>
          </a:p>
        </p:txBody>
      </p:sp>
      <p:sp>
        <p:nvSpPr>
          <p:cNvPr id="32771" name="Content Placeholder 2">
            <a:extLst>
              <a:ext uri="{FF2B5EF4-FFF2-40B4-BE49-F238E27FC236}">
                <a16:creationId xmlns:a16="http://schemas.microsoft.com/office/drawing/2014/main" id="{B9E01973-0D77-40B7-8A45-DB021096C2BE}"/>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There have been two experiments tried out in the history- </a:t>
            </a:r>
          </a:p>
          <a:p>
            <a:pPr>
              <a:buFont typeface="Arial" panose="020B0604020202020204" pitchFamily="34" charset="0"/>
              <a:buNone/>
            </a:pPr>
            <a:r>
              <a:rPr lang="en-IN" altLang="en-US"/>
              <a:t>	One says that family is a hurdle in the development of the society, therefore, get rid of the family, </a:t>
            </a:r>
          </a:p>
          <a:p>
            <a:pPr>
              <a:buFont typeface="Arial" panose="020B0604020202020204" pitchFamily="34" charset="0"/>
              <a:buNone/>
            </a:pPr>
            <a:r>
              <a:rPr lang="en-IN" altLang="en-US"/>
              <a:t>	the other says that family is a hurdle in the development of the individual, therefore, get rid of the family, </a:t>
            </a:r>
          </a:p>
          <a:p>
            <a:pPr>
              <a:buFont typeface="Arial" panose="020B0604020202020204" pitchFamily="34" charset="0"/>
              <a:buNone/>
            </a:pPr>
            <a:r>
              <a:rPr lang="en-IN" altLang="en-US"/>
              <a:t>What we are saying is that if harmony in the family is understood properly and ensured, then family will provide the appropriate environment including education- sanskar for the development of the individual; and it will also work as the basic building block for development of the society.</a:t>
            </a:r>
          </a:p>
          <a:p>
            <a:pPr>
              <a:buFont typeface="Arial" panose="020B0604020202020204" pitchFamily="34" charset="0"/>
              <a:buNone/>
            </a:pPr>
            <a:r>
              <a:rPr lang="en-IN" altLang="en-US"/>
              <a:t>In fact, what they visualised as commune was essentially a version of harmonious family of a bigger size.. </a:t>
            </a:r>
          </a:p>
        </p:txBody>
      </p:sp>
      <p:sp>
        <p:nvSpPr>
          <p:cNvPr id="32772" name="Title 3">
            <a:extLst>
              <a:ext uri="{FF2B5EF4-FFF2-40B4-BE49-F238E27FC236}">
                <a16:creationId xmlns:a16="http://schemas.microsoft.com/office/drawing/2014/main" id="{6C4E41DC-B98F-4680-AA6C-5B2B929F790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 Four Levels				Response</a:t>
            </a:r>
            <a:endParaRPr lang="en-I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E140A487-06E5-4284-9EA0-DCB287808FB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there is disharmony in the society, I will also be in disharmony as I am part of society. Then how can I ensure happiness in continuity? Similar with nature.</a:t>
            </a:r>
          </a:p>
          <a:p>
            <a:endParaRPr lang="en-US" altLang="en-US"/>
          </a:p>
        </p:txBody>
      </p:sp>
      <p:sp>
        <p:nvSpPr>
          <p:cNvPr id="33795" name="Content Placeholder 2">
            <a:extLst>
              <a:ext uri="{FF2B5EF4-FFF2-40B4-BE49-F238E27FC236}">
                <a16:creationId xmlns:a16="http://schemas.microsoft.com/office/drawing/2014/main" id="{734E9EF4-10E7-45C9-B16A-DA44EB7955D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there is harmony in the society, then certainly it will provide appropriate environment including education- sanskar for my development. However, even if this is not there, it is possible for me to work for self-development through sef-exploration and if I ensure this, then I can be in a state of harmony within and happiness within in continuity. In fact, i will even became a help in the process of development of </a:t>
            </a:r>
            <a:r>
              <a:rPr lang="en-US" altLang="en-US"/>
              <a:t>harmony in the society. But, this is going to be a much more difficult task for me than in case there is </a:t>
            </a:r>
            <a:r>
              <a:rPr lang="en-IN" altLang="en-US"/>
              <a:t>harmony in the society.</a:t>
            </a:r>
            <a:endParaRPr lang="en-US" altLang="en-US"/>
          </a:p>
        </p:txBody>
      </p:sp>
      <p:sp>
        <p:nvSpPr>
          <p:cNvPr id="33796" name="Title 3">
            <a:extLst>
              <a:ext uri="{FF2B5EF4-FFF2-40B4-BE49-F238E27FC236}">
                <a16:creationId xmlns:a16="http://schemas.microsoft.com/office/drawing/2014/main" id="{047CE4B7-4784-4C16-8E2F-D7F8E260C92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2: Four Levels				Response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89EB1E9F-6022-42F2-816C-4C6A8B8C4F1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I demarcate between family and society? e.g. my in-laws, extended family members, neighbors, friends, etc.</a:t>
            </a:r>
          </a:p>
          <a:p>
            <a:endParaRPr lang="en-US" altLang="en-US"/>
          </a:p>
          <a:p>
            <a:endParaRPr lang="en-US" altLang="en-US"/>
          </a:p>
          <a:p>
            <a:endParaRPr lang="en-US" altLang="en-US"/>
          </a:p>
          <a:p>
            <a:endParaRPr lang="en-US" altLang="en-US"/>
          </a:p>
          <a:p>
            <a:endParaRPr lang="en-US" altLang="en-US"/>
          </a:p>
          <a:p>
            <a:endParaRPr lang="en-US" altLang="en-US"/>
          </a:p>
          <a:p>
            <a:r>
              <a:rPr lang="en-US" altLang="en-US"/>
              <a:t>I have a pet, and I treat it like a family member. Is it fine to do it as it is not a human being?</a:t>
            </a:r>
          </a:p>
          <a:p>
            <a:endParaRPr lang="en-US" altLang="en-US"/>
          </a:p>
        </p:txBody>
      </p:sp>
      <p:sp>
        <p:nvSpPr>
          <p:cNvPr id="34819" name="Content Placeholder 2">
            <a:extLst>
              <a:ext uri="{FF2B5EF4-FFF2-40B4-BE49-F238E27FC236}">
                <a16:creationId xmlns:a16="http://schemas.microsoft.com/office/drawing/2014/main" id="{B2B9CEEC-69DB-451E-9B33-D0B8D09290E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range of family is from family (blood-relation) to world family. What matters really is my feeling of relationship (and my competence for its fulfillment), how extended it is i.e. how many people I feel related to; that will define the size of the family. Atleast we should be able to have this feeling of relationship for the members of the family (blood-relation) with three generations.</a:t>
            </a:r>
          </a:p>
          <a:p>
            <a:endParaRPr lang="en-IN" altLang="en-US"/>
          </a:p>
          <a:p>
            <a:r>
              <a:rPr lang="en-IN" altLang="en-US"/>
              <a:t>It is fine to do it with animals too, but we must be able to do this human being as well. It should not happen that we are not able to do it for human beings in the family and we are using the pet as a substitute.</a:t>
            </a:r>
            <a:endParaRPr lang="en-US" altLang="en-US"/>
          </a:p>
        </p:txBody>
      </p:sp>
      <p:sp>
        <p:nvSpPr>
          <p:cNvPr id="34820" name="Title 3">
            <a:extLst>
              <a:ext uri="{FF2B5EF4-FFF2-40B4-BE49-F238E27FC236}">
                <a16:creationId xmlns:a16="http://schemas.microsoft.com/office/drawing/2014/main" id="{59241B06-384E-4C7C-A0E7-2CF5D9533BE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Four Levels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26EB8249-EEA8-416F-99A4-159207B8DA4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Where do I put my organization or place of work here? In family or society?</a:t>
            </a:r>
          </a:p>
          <a:p>
            <a:endParaRPr lang="en-IN" altLang="en-US"/>
          </a:p>
          <a:p>
            <a:endParaRPr lang="en-IN" altLang="en-US"/>
          </a:p>
          <a:p>
            <a:endParaRPr lang="en-IN" altLang="en-US"/>
          </a:p>
          <a:p>
            <a:endParaRPr lang="en-IN" altLang="en-US"/>
          </a:p>
          <a:p>
            <a:endParaRPr lang="en-IN" altLang="en-US"/>
          </a:p>
          <a:p>
            <a:r>
              <a:rPr lang="en-IN" altLang="en-US"/>
              <a:t>Why have we put nature and existence together at the fourth level?</a:t>
            </a:r>
          </a:p>
          <a:p>
            <a:endParaRPr lang="en-IN" altLang="en-US"/>
          </a:p>
          <a:p>
            <a:endParaRPr lang="en-IN" altLang="en-US"/>
          </a:p>
          <a:p>
            <a:endParaRPr lang="en-IN" altLang="en-US"/>
          </a:p>
          <a:p>
            <a:endParaRPr lang="en-US" altLang="en-US"/>
          </a:p>
          <a:p>
            <a:endParaRPr lang="en-US" altLang="en-US"/>
          </a:p>
          <a:p>
            <a:endParaRPr lang="en-US" altLang="en-US"/>
          </a:p>
        </p:txBody>
      </p:sp>
      <p:sp>
        <p:nvSpPr>
          <p:cNvPr id="35843" name="Content Placeholder 2">
            <a:extLst>
              <a:ext uri="{FF2B5EF4-FFF2-40B4-BE49-F238E27FC236}">
                <a16:creationId xmlns:a16="http://schemas.microsoft.com/office/drawing/2014/main" id="{89A75CB4-4FDD-4177-ADEC-9614D636BD5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I have the feeling of relationship and competence for its fulfillment with all the members of the organisation, I will take it as a family. Otherwise I have to place it in the society, if there is a common goal; if there is a no common goal, it will be more like a crowd than society.</a:t>
            </a:r>
          </a:p>
          <a:p>
            <a:endParaRPr lang="en-IN" altLang="en-US"/>
          </a:p>
          <a:p>
            <a:r>
              <a:rPr lang="en-IN" altLang="en-US"/>
              <a:t>When it comes to fulfillment, we have to work with nature only. At the level of existence, we only have to understand the existence as co-existence, we do not have to do anything for it, it is ever-present anyway.</a:t>
            </a:r>
          </a:p>
        </p:txBody>
      </p:sp>
      <p:sp>
        <p:nvSpPr>
          <p:cNvPr id="35844" name="Title 3">
            <a:extLst>
              <a:ext uri="{FF2B5EF4-FFF2-40B4-BE49-F238E27FC236}">
                <a16:creationId xmlns:a16="http://schemas.microsoft.com/office/drawing/2014/main" id="{EB797CF2-A8B3-43FE-A263-F63C0DB3A58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4: Four Levels				Response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E59E7F1-FBE5-4CA7-A16F-000A2A27303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6387" name="Text Placeholder 2">
            <a:extLst>
              <a:ext uri="{FF2B5EF4-FFF2-40B4-BE49-F238E27FC236}">
                <a16:creationId xmlns:a16="http://schemas.microsoft.com/office/drawing/2014/main" id="{D35AB123-48BC-4E14-956B-FE49486B892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6388" name="Picture 3">
            <a:extLst>
              <a:ext uri="{FF2B5EF4-FFF2-40B4-BE49-F238E27FC236}">
                <a16:creationId xmlns:a16="http://schemas.microsoft.com/office/drawing/2014/main" id="{E8EC7B8F-D13F-4230-A304-FB7DD55B2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D8F3407F-C206-435F-8B6A-72E4BE0A40D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How can I be in harmony with the entire nature/existence? I don’t even know so many things in the nature/existence.</a:t>
            </a:r>
          </a:p>
          <a:p>
            <a:endParaRPr lang="en-US" altLang="en-US"/>
          </a:p>
          <a:p>
            <a:endParaRPr lang="en-US" altLang="en-US"/>
          </a:p>
          <a:p>
            <a:endParaRPr lang="en-US" altLang="en-US"/>
          </a:p>
        </p:txBody>
      </p:sp>
      <p:sp>
        <p:nvSpPr>
          <p:cNvPr id="36867" name="Content Placeholder 2">
            <a:extLst>
              <a:ext uri="{FF2B5EF4-FFF2-40B4-BE49-F238E27FC236}">
                <a16:creationId xmlns:a16="http://schemas.microsoft.com/office/drawing/2014/main" id="{753D8844-DF61-41FA-A4EB-A546C5319BA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have to understand that there is harmony at the level of nature and existence and we have to have that feeling of harmony for every unit in nature. That is what is important. When it comes to fulfillment, we will get the necessary information about the concerned unit as and when required.</a:t>
            </a:r>
            <a:endParaRPr lang="en-US" altLang="en-US"/>
          </a:p>
        </p:txBody>
      </p:sp>
      <p:sp>
        <p:nvSpPr>
          <p:cNvPr id="36868" name="Title 3">
            <a:extLst>
              <a:ext uri="{FF2B5EF4-FFF2-40B4-BE49-F238E27FC236}">
                <a16:creationId xmlns:a16="http://schemas.microsoft.com/office/drawing/2014/main" id="{DC9A3B60-FFF2-49B1-A10B-62537B866F4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5: Four Levels				Response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33B2772-801C-4D11-A96D-9329699A64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t>
            </a:r>
            <a:r>
              <a:rPr lang="en-US" altLang="en-US"/>
              <a:t>uman Being Living with Human Consciousness</a:t>
            </a:r>
            <a:endParaRPr lang="en-GB" altLang="en-US"/>
          </a:p>
        </p:txBody>
      </p:sp>
      <p:sp>
        <p:nvSpPr>
          <p:cNvPr id="4" name="Rectangle 3">
            <a:hlinkClick r:id="rId3" action="ppaction://hlinkpres?slideindex=1&amp;slidetitle="/>
            <a:extLst>
              <a:ext uri="{FF2B5EF4-FFF2-40B4-BE49-F238E27FC236}">
                <a16:creationId xmlns:a16="http://schemas.microsoft.com/office/drawing/2014/main" id="{0CC135B6-04E1-47EC-8BF2-C945AADD323F}"/>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CBC9B98B-AE9C-4E0B-869D-A6DE0BE97370}"/>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DA061B87-D530-4064-8E03-5E1B365CB530}"/>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7415" name="Straight Arrow Connector 15">
            <a:extLst>
              <a:ext uri="{FF2B5EF4-FFF2-40B4-BE49-F238E27FC236}">
                <a16:creationId xmlns:a16="http://schemas.microsoft.com/office/drawing/2014/main" id="{5C225CD9-DC7D-4476-8C9D-AA0B66312083}"/>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D2EA753D-C6EA-4229-A731-22CCAE6B4AD8}"/>
              </a:ext>
            </a:extLst>
          </p:cNvPr>
          <p:cNvCxnSpPr>
            <a:stCxn id="4" idx="2"/>
            <a:endCxn id="17417"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7417" name="TextBox 20">
            <a:extLst>
              <a:ext uri="{FF2B5EF4-FFF2-40B4-BE49-F238E27FC236}">
                <a16:creationId xmlns:a16="http://schemas.microsoft.com/office/drawing/2014/main" id="{97837E4B-2513-4208-A67B-099A737AE231}"/>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7418" name="Straight Arrow Connector 9">
            <a:extLst>
              <a:ext uri="{FF2B5EF4-FFF2-40B4-BE49-F238E27FC236}">
                <a16:creationId xmlns:a16="http://schemas.microsoft.com/office/drawing/2014/main" id="{BCB636E5-D030-487B-83A1-A4AAC16C5E92}"/>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19">
            <a:extLst>
              <a:ext uri="{FF2B5EF4-FFF2-40B4-BE49-F238E27FC236}">
                <a16:creationId xmlns:a16="http://schemas.microsoft.com/office/drawing/2014/main" id="{6E20E7F0-0ACC-484A-9845-3A82956DC0DB}"/>
              </a:ext>
            </a:extLst>
          </p:cNvPr>
          <p:cNvCxnSpPr>
            <a:cxnSpLocks noChangeShapeType="1"/>
            <a:endCxn id="17420"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7420" name="TextBox 21">
            <a:extLst>
              <a:ext uri="{FF2B5EF4-FFF2-40B4-BE49-F238E27FC236}">
                <a16:creationId xmlns:a16="http://schemas.microsoft.com/office/drawing/2014/main" id="{95D49FF8-014F-413F-AA1C-A159C6E13040}"/>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392B6A7D-2BBF-4BCB-8E4B-BDAE862DB428}"/>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B5B43929-4D5C-460F-83C1-64EE8EFDDB3C}"/>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FC7C161E-07F6-4C67-8A85-1CD6CCE9D151}"/>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DA8055A8-CD47-4453-911A-49195340C63B}"/>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7425" name="TextBox 17">
            <a:extLst>
              <a:ext uri="{FF2B5EF4-FFF2-40B4-BE49-F238E27FC236}">
                <a16:creationId xmlns:a16="http://schemas.microsoft.com/office/drawing/2014/main" id="{E6910B27-34DB-47C5-9BC6-2017310B51B5}"/>
              </a:ext>
            </a:extLst>
          </p:cNvPr>
          <p:cNvSpPr txBox="1">
            <a:spLocks noChangeArrowheads="1"/>
          </p:cNvSpPr>
          <p:nvPr/>
        </p:nvSpPr>
        <p:spPr bwMode="auto">
          <a:xfrm>
            <a:off x="7196138" y="9906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17426" name="TextBox 17">
            <a:extLst>
              <a:ext uri="{FF2B5EF4-FFF2-40B4-BE49-F238E27FC236}">
                <a16:creationId xmlns:a16="http://schemas.microsoft.com/office/drawing/2014/main" id="{1CCC6D85-00E3-44B4-B678-3B19FE488F95}"/>
              </a:ext>
            </a:extLst>
          </p:cNvPr>
          <p:cNvSpPr txBox="1">
            <a:spLocks noChangeArrowheads="1"/>
          </p:cNvSpPr>
          <p:nvPr/>
        </p:nvSpPr>
        <p:spPr bwMode="auto">
          <a:xfrm>
            <a:off x="8242300" y="3152775"/>
            <a:ext cx="35687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000000"/>
                </a:solidFill>
              </a:rPr>
              <a:t>Living in Harmony </a:t>
            </a:r>
          </a:p>
          <a:p>
            <a:pPr eaLnBrk="1" hangingPunct="1"/>
            <a:r>
              <a:rPr lang="en-US" altLang="en-US" dirty="0">
                <a:solidFill>
                  <a:srgbClr val="000000"/>
                </a:solidFill>
              </a:rPr>
              <a:t>at all levels of being:</a:t>
            </a:r>
          </a:p>
          <a:p>
            <a:pPr eaLnBrk="1" hangingPunct="1">
              <a:buFontTx/>
              <a:buChar char="-"/>
            </a:pPr>
            <a:r>
              <a:rPr lang="en-US" altLang="en-US" dirty="0">
                <a:solidFill>
                  <a:srgbClr val="000000"/>
                </a:solidFill>
              </a:rPr>
              <a:t>Individual (Human Being)</a:t>
            </a:r>
          </a:p>
          <a:p>
            <a:pPr eaLnBrk="1" hangingPunct="1">
              <a:buFontTx/>
              <a:buChar char="-"/>
            </a:pPr>
            <a:r>
              <a:rPr lang="en-US" altLang="en-US" dirty="0">
                <a:solidFill>
                  <a:srgbClr val="000000"/>
                </a:solidFill>
              </a:rPr>
              <a:t>Family</a:t>
            </a:r>
          </a:p>
          <a:p>
            <a:pPr eaLnBrk="1" hangingPunct="1">
              <a:buFontTx/>
              <a:buChar char="-"/>
            </a:pPr>
            <a:r>
              <a:rPr lang="en-US" altLang="en-US" dirty="0">
                <a:solidFill>
                  <a:srgbClr val="000000"/>
                </a:solidFill>
              </a:rPr>
              <a:t>Society</a:t>
            </a:r>
          </a:p>
          <a:p>
            <a:pPr eaLnBrk="1" hangingPunct="1">
              <a:buFontTx/>
              <a:buChar char="-"/>
            </a:pPr>
            <a:r>
              <a:rPr lang="en-US" altLang="en-US" dirty="0">
                <a:solidFill>
                  <a:srgbClr val="000000"/>
                </a:solidFill>
              </a:rPr>
              <a:t>Nature/Existence</a:t>
            </a:r>
          </a:p>
        </p:txBody>
      </p:sp>
      <p:sp>
        <p:nvSpPr>
          <p:cNvPr id="17427" name="Rectangle 21">
            <a:extLst>
              <a:ext uri="{FF2B5EF4-FFF2-40B4-BE49-F238E27FC236}">
                <a16:creationId xmlns:a16="http://schemas.microsoft.com/office/drawing/2014/main" id="{FFA54936-22CA-459E-B45C-10D4BA9B0E7E}"/>
              </a:ext>
            </a:extLst>
          </p:cNvPr>
          <p:cNvSpPr>
            <a:spLocks noChangeArrowheads="1"/>
          </p:cNvSpPr>
          <p:nvPr/>
        </p:nvSpPr>
        <p:spPr bwMode="auto">
          <a:xfrm>
            <a:off x="7196138" y="9540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Understanding Harmony</a:t>
            </a:r>
          </a:p>
        </p:txBody>
      </p:sp>
      <p:sp>
        <p:nvSpPr>
          <p:cNvPr id="17428" name="Rectangle 21">
            <a:extLst>
              <a:ext uri="{FF2B5EF4-FFF2-40B4-BE49-F238E27FC236}">
                <a16:creationId xmlns:a16="http://schemas.microsoft.com/office/drawing/2014/main" id="{D2CBF5E9-C240-4CFB-AE11-A1733C828350}"/>
              </a:ext>
            </a:extLst>
          </p:cNvPr>
          <p:cNvSpPr>
            <a:spLocks noChangeArrowheads="1"/>
          </p:cNvSpPr>
          <p:nvPr/>
        </p:nvSpPr>
        <p:spPr bwMode="auto">
          <a:xfrm>
            <a:off x="8266113" y="31242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Living in Harmony</a:t>
            </a:r>
          </a:p>
        </p:txBody>
      </p:sp>
      <p:sp>
        <p:nvSpPr>
          <p:cNvPr id="17429" name="Rectangle 18">
            <a:extLst>
              <a:ext uri="{FF2B5EF4-FFF2-40B4-BE49-F238E27FC236}">
                <a16:creationId xmlns:a16="http://schemas.microsoft.com/office/drawing/2014/main" id="{E4150AE7-7B1F-417A-83EA-D8DF8554F94F}"/>
              </a:ext>
            </a:extLst>
          </p:cNvPr>
          <p:cNvSpPr>
            <a:spLocks noChangeArrowheads="1"/>
          </p:cNvSpPr>
          <p:nvPr/>
        </p:nvSpPr>
        <p:spPr bwMode="auto">
          <a:xfrm rot="-5400000">
            <a:off x="1016794" y="1269206"/>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7430" name="Rectangle 19">
            <a:extLst>
              <a:ext uri="{FF2B5EF4-FFF2-40B4-BE49-F238E27FC236}">
                <a16:creationId xmlns:a16="http://schemas.microsoft.com/office/drawing/2014/main" id="{A574305B-7EE6-4AA9-9BFD-C1D04D6A49DD}"/>
              </a:ext>
            </a:extLst>
          </p:cNvPr>
          <p:cNvSpPr>
            <a:spLocks noChangeArrowheads="1"/>
          </p:cNvSpPr>
          <p:nvPr/>
        </p:nvSpPr>
        <p:spPr bwMode="auto">
          <a:xfrm rot="-5400000">
            <a:off x="899318" y="38250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a:extLst>
              <a:ext uri="{FF2B5EF4-FFF2-40B4-BE49-F238E27FC236}">
                <a16:creationId xmlns:a16="http://schemas.microsoft.com/office/drawing/2014/main" id="{B64021EB-9863-4444-9E18-84814F8C704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b="1">
                <a:cs typeface="Arial" panose="020B0604020202020204" pitchFamily="34" charset="0"/>
              </a:rPr>
              <a:t>Happiness = To be in Harmony</a:t>
            </a:r>
          </a:p>
          <a:p>
            <a:pPr>
              <a:buFont typeface="Arial" panose="020B0604020202020204" pitchFamily="34" charset="0"/>
              <a:buNone/>
            </a:pPr>
            <a:endParaRPr lang="en-IN" altLang="en-US">
              <a:cs typeface="Arial" panose="020B0604020202020204" pitchFamily="34" charset="0"/>
            </a:endParaRPr>
          </a:p>
        </p:txBody>
      </p:sp>
      <p:sp>
        <p:nvSpPr>
          <p:cNvPr id="12290" name="Content Placeholder 5">
            <a:extLst>
              <a:ext uri="{FF2B5EF4-FFF2-40B4-BE49-F238E27FC236}">
                <a16:creationId xmlns:a16="http://schemas.microsoft.com/office/drawing/2014/main" id="{3E9080DA-5C2F-4802-B4C3-C27A22EF529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US" altLang="en-US">
                <a:cs typeface="Arial" panose="020B0604020202020204" pitchFamily="34" charset="0"/>
              </a:rPr>
              <a:t>State / Situation in which I live </a:t>
            </a:r>
          </a:p>
          <a:p>
            <a:pPr marL="457200" indent="-457200">
              <a:buFont typeface="Arial" panose="020B0604020202020204" pitchFamily="34" charset="0"/>
              <a:buNone/>
            </a:pPr>
            <a:r>
              <a:rPr lang="en-US" altLang="en-US">
                <a:cs typeface="Arial" panose="020B0604020202020204" pitchFamily="34" charset="0"/>
              </a:rPr>
              <a:t>or expanse of my being:</a:t>
            </a:r>
          </a:p>
          <a:p>
            <a:pPr marL="685800" lvl="1" indent="-457200">
              <a:buFont typeface="Calibri" panose="020F0502020204030204" pitchFamily="34" charset="0"/>
              <a:buAutoNum type="arabicPeriod"/>
            </a:pPr>
            <a:r>
              <a:rPr lang="en-US" altLang="en-US" sz="2200">
                <a:cs typeface="Arial" panose="020B0604020202020204" pitchFamily="34" charset="0"/>
              </a:rPr>
              <a:t>As an Individual Human Being</a:t>
            </a:r>
          </a:p>
          <a:p>
            <a:pPr marL="685800" lvl="1" indent="-457200">
              <a:buFont typeface="Calibri" panose="020F0502020204030204" pitchFamily="34" charset="0"/>
              <a:buAutoNum type="arabicPeriod"/>
            </a:pPr>
            <a:r>
              <a:rPr lang="en-US" altLang="en-US" sz="2200">
                <a:cs typeface="Arial" panose="020B0604020202020204" pitchFamily="34" charset="0"/>
              </a:rPr>
              <a:t>As a member of a Family</a:t>
            </a:r>
          </a:p>
          <a:p>
            <a:pPr marL="685800" lvl="1" indent="-457200">
              <a:buFont typeface="Calibri" panose="020F0502020204030204" pitchFamily="34" charset="0"/>
              <a:buAutoNum type="arabicPeriod"/>
            </a:pPr>
            <a:r>
              <a:rPr lang="en-US" altLang="en-US" sz="2200">
                <a:cs typeface="Arial" panose="020B0604020202020204" pitchFamily="34" charset="0"/>
              </a:rPr>
              <a:t>As a member of Society</a:t>
            </a:r>
          </a:p>
          <a:p>
            <a:pPr marL="685800" lvl="1" indent="-457200">
              <a:buFont typeface="Calibri" panose="020F0502020204030204" pitchFamily="34" charset="0"/>
              <a:buAutoNum type="arabicPeriod"/>
            </a:pPr>
            <a:r>
              <a:rPr lang="en-US" altLang="en-US" sz="2200">
                <a:cs typeface="Arial" panose="020B0604020202020204" pitchFamily="34" charset="0"/>
              </a:rPr>
              <a:t>As an unit in Nature/Existence</a:t>
            </a:r>
          </a:p>
          <a:p>
            <a:pPr marL="457200" indent="-457200">
              <a:buFont typeface="Arial" panose="020B0604020202020204" pitchFamily="34" charset="0"/>
              <a:buNone/>
            </a:pPr>
            <a:endParaRPr lang="en-US" altLang="en-US">
              <a:cs typeface="Arial" panose="020B0604020202020204" pitchFamily="34" charset="0"/>
            </a:endParaRPr>
          </a:p>
          <a:p>
            <a:pPr marL="457200" indent="-457200">
              <a:buFont typeface="Arial" panose="020B0604020202020204" pitchFamily="34" charset="0"/>
              <a:buNone/>
            </a:pPr>
            <a:r>
              <a:rPr lang="en-US" altLang="en-US" b="1">
                <a:cs typeface="Arial" panose="020B0604020202020204" pitchFamily="34" charset="0"/>
              </a:rPr>
              <a:t>Continuity of Happiness</a:t>
            </a:r>
          </a:p>
          <a:p>
            <a:pPr marL="457200" indent="-457200">
              <a:buFont typeface="Arial" panose="020B0604020202020204" pitchFamily="34" charset="0"/>
              <a:buNone/>
            </a:pPr>
            <a:r>
              <a:rPr lang="en-US" altLang="en-US" b="1">
                <a:cs typeface="Arial" panose="020B0604020202020204" pitchFamily="34" charset="0"/>
              </a:rPr>
              <a:t>= Harmony at all levels of being</a:t>
            </a:r>
            <a:r>
              <a:rPr lang="en-US" altLang="en-US">
                <a:cs typeface="Arial" panose="020B0604020202020204" pitchFamily="34" charset="0"/>
              </a:rPr>
              <a:t> i.e.</a:t>
            </a:r>
          </a:p>
          <a:p>
            <a:pPr marL="685800" lvl="1" indent="-457200">
              <a:buFont typeface="Calibri" panose="020F0502020204030204" pitchFamily="34" charset="0"/>
              <a:buAutoNum type="arabicPeriod"/>
            </a:pPr>
            <a:r>
              <a:rPr lang="en-US" altLang="en-US" sz="2200">
                <a:cs typeface="Arial" panose="020B0604020202020204" pitchFamily="34" charset="0"/>
              </a:rPr>
              <a:t>Harmony in the Human Being</a:t>
            </a:r>
          </a:p>
          <a:p>
            <a:pPr marL="685800" lvl="1" indent="-457200">
              <a:buFont typeface="Calibri" panose="020F0502020204030204" pitchFamily="34" charset="0"/>
              <a:buAutoNum type="arabicPeriod"/>
            </a:pPr>
            <a:r>
              <a:rPr lang="en-US" altLang="en-US" sz="2200">
                <a:cs typeface="Arial" panose="020B0604020202020204" pitchFamily="34" charset="0"/>
              </a:rPr>
              <a:t>Harmony in the Family</a:t>
            </a:r>
          </a:p>
          <a:p>
            <a:pPr marL="685800" lvl="1" indent="-457200">
              <a:buFont typeface="Calibri" panose="020F0502020204030204" pitchFamily="34" charset="0"/>
              <a:buAutoNum type="arabicPeriod"/>
            </a:pPr>
            <a:r>
              <a:rPr lang="en-US" altLang="en-US" sz="2200">
                <a:cs typeface="Arial" panose="020B0604020202020204" pitchFamily="34" charset="0"/>
              </a:rPr>
              <a:t>Harmony in the Society</a:t>
            </a:r>
          </a:p>
          <a:p>
            <a:pPr marL="685800" lvl="1" indent="-457200">
              <a:buFont typeface="Calibri" panose="020F0502020204030204" pitchFamily="34" charset="0"/>
              <a:buAutoNum type="arabicPeriod"/>
            </a:pPr>
            <a:r>
              <a:rPr lang="en-US" altLang="en-US" sz="2200">
                <a:cs typeface="Arial" panose="020B0604020202020204" pitchFamily="34" charset="0"/>
              </a:rPr>
              <a:t>Harmony in Nature/Existence</a:t>
            </a:r>
            <a:endParaRPr lang="en-US" altLang="en-US">
              <a:cs typeface="Arial" panose="020B0604020202020204" pitchFamily="34" charset="0"/>
            </a:endParaRPr>
          </a:p>
        </p:txBody>
      </p:sp>
      <p:sp>
        <p:nvSpPr>
          <p:cNvPr id="19460" name="Title 3">
            <a:extLst>
              <a:ext uri="{FF2B5EF4-FFF2-40B4-BE49-F238E27FC236}">
                <a16:creationId xmlns:a16="http://schemas.microsoft.com/office/drawing/2014/main" id="{40CF59AE-2C88-4C00-887E-1FCE0CAED93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Continuity of Happiness</a:t>
            </a:r>
            <a:endParaRPr lang="en-GB" altLang="en-US"/>
          </a:p>
        </p:txBody>
      </p:sp>
      <p:cxnSp>
        <p:nvCxnSpPr>
          <p:cNvPr id="5" name="Straight Connector 4">
            <a:extLst>
              <a:ext uri="{FF2B5EF4-FFF2-40B4-BE49-F238E27FC236}">
                <a16:creationId xmlns:a16="http://schemas.microsoft.com/office/drawing/2014/main" id="{E7D7F14D-0867-4B83-9145-672467FE7FAE}"/>
              </a:ext>
            </a:extLst>
          </p:cNvPr>
          <p:cNvCxnSpPr/>
          <p:nvPr/>
        </p:nvCxnSpPr>
        <p:spPr>
          <a:xfrm rot="5400000">
            <a:off x="29646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AFC4275-5970-4FF4-9B59-81ECB44ABCDF}"/>
              </a:ext>
            </a:extLst>
          </p:cNvPr>
          <p:cNvCxnSpPr>
            <a:cxnSpLocks/>
          </p:cNvCxnSpPr>
          <p:nvPr/>
        </p:nvCxnSpPr>
        <p:spPr>
          <a:xfrm flipH="1">
            <a:off x="1143000" y="3352800"/>
            <a:ext cx="1588" cy="1041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69088E9-3ACD-48C2-B5E0-A951F56BA231}"/>
              </a:ext>
            </a:extLst>
          </p:cNvPr>
          <p:cNvCxnSpPr/>
          <p:nvPr/>
        </p:nvCxnSpPr>
        <p:spPr>
          <a:xfrm rot="5400000">
            <a:off x="8114507" y="3188494"/>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82DA176-FD6B-42A2-A5C3-B7D7BCF19074}"/>
              </a:ext>
            </a:extLst>
          </p:cNvPr>
          <p:cNvCxnSpPr/>
          <p:nvPr/>
        </p:nvCxnSpPr>
        <p:spPr>
          <a:xfrm rot="5400000">
            <a:off x="954882" y="53713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A2883C1-1AEE-49FA-AB27-7D37714F4AE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Our Program</a:t>
            </a:r>
            <a:endParaRPr lang="en-GB" altLang="en-US"/>
          </a:p>
        </p:txBody>
      </p:sp>
      <p:sp>
        <p:nvSpPr>
          <p:cNvPr id="7171" name="Text Placeholder 2">
            <a:extLst>
              <a:ext uri="{FF2B5EF4-FFF2-40B4-BE49-F238E27FC236}">
                <a16:creationId xmlns:a16="http://schemas.microsoft.com/office/drawing/2014/main" id="{293851DC-81F1-44D8-BBA7-401BCBD4FF2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To facilitate understanding of the </a:t>
            </a:r>
            <a:r>
              <a:rPr altLang="en-US" b="1"/>
              <a:t>harmony at all levels of being</a:t>
            </a:r>
          </a:p>
          <a:p>
            <a:pPr marL="685800" lvl="1" indent="-457200">
              <a:buFont typeface="Calibri" panose="020F0502020204030204" pitchFamily="34" charset="0"/>
              <a:buAutoNum type="arabicPeriod"/>
            </a:pPr>
            <a:r>
              <a:rPr lang="en-GB" altLang="en-US" sz="2200"/>
              <a:t>Harmony in the Human Being</a:t>
            </a:r>
          </a:p>
          <a:p>
            <a:pPr marL="685800" lvl="1" indent="-457200">
              <a:buFont typeface="Calibri" panose="020F0502020204030204" pitchFamily="34" charset="0"/>
              <a:buAutoNum type="arabicPeriod"/>
            </a:pPr>
            <a:r>
              <a:rPr lang="en-GB" altLang="en-US" sz="2200"/>
              <a:t>Harmony in the Family</a:t>
            </a:r>
          </a:p>
          <a:p>
            <a:pPr marL="685800" lvl="1" indent="-457200">
              <a:buFont typeface="Calibri" panose="020F0502020204030204" pitchFamily="34" charset="0"/>
              <a:buAutoNum type="arabicPeriod"/>
            </a:pPr>
            <a:r>
              <a:rPr lang="en-GB" altLang="en-US" sz="2200"/>
              <a:t>Harmony in the Society</a:t>
            </a:r>
          </a:p>
          <a:p>
            <a:pPr marL="685800" lvl="1" indent="-457200">
              <a:buFont typeface="Calibri" panose="020F0502020204030204" pitchFamily="34" charset="0"/>
              <a:buAutoNum type="arabicPeriod"/>
            </a:pPr>
            <a:r>
              <a:rPr lang="en-GB" altLang="en-US" sz="2200"/>
              <a:t>Harmony in Nature/Existence</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b="1"/>
              <a:t>To understand harmony and to live in harmony at all levels of being</a:t>
            </a:r>
          </a:p>
          <a:p>
            <a:pPr marL="685800" lvl="1" indent="-457200">
              <a:buFont typeface="Calibri" panose="020F0502020204030204" pitchFamily="34" charset="0"/>
              <a:buAutoNum type="arabicPeriod"/>
            </a:pPr>
            <a:r>
              <a:rPr lang="en-GB" altLang="en-US" sz="2200"/>
              <a:t>In the Human Being</a:t>
            </a:r>
          </a:p>
          <a:p>
            <a:pPr marL="685800" lvl="1" indent="-457200">
              <a:buFont typeface="Calibri" panose="020F0502020204030204" pitchFamily="34" charset="0"/>
              <a:buAutoNum type="arabicPeriod"/>
            </a:pPr>
            <a:r>
              <a:rPr lang="en-GB" altLang="en-US" sz="2200"/>
              <a:t>In the Family</a:t>
            </a:r>
          </a:p>
          <a:p>
            <a:pPr marL="685800" lvl="1" indent="-457200">
              <a:buFont typeface="Calibri" panose="020F0502020204030204" pitchFamily="34" charset="0"/>
              <a:buAutoNum type="arabicPeriod"/>
            </a:pPr>
            <a:r>
              <a:rPr lang="en-GB" altLang="en-US" sz="2200"/>
              <a:t>In the Society</a:t>
            </a:r>
          </a:p>
          <a:p>
            <a:pPr marL="685800" lvl="1" indent="-457200">
              <a:buFont typeface="Calibri" panose="020F0502020204030204" pitchFamily="34" charset="0"/>
              <a:buAutoNum type="arabicPeriod"/>
            </a:pPr>
            <a:r>
              <a:rPr lang="en-GB" altLang="en-US" sz="2200"/>
              <a:t>In Nature/Existence</a:t>
            </a:r>
          </a:p>
        </p:txBody>
      </p:sp>
      <p:grpSp>
        <p:nvGrpSpPr>
          <p:cNvPr id="20484" name="Group 5">
            <a:extLst>
              <a:ext uri="{FF2B5EF4-FFF2-40B4-BE49-F238E27FC236}">
                <a16:creationId xmlns:a16="http://schemas.microsoft.com/office/drawing/2014/main" id="{41C7DBC6-BF67-44D3-AB01-7E8E4426CFAD}"/>
              </a:ext>
            </a:extLst>
          </p:cNvPr>
          <p:cNvGrpSpPr>
            <a:grpSpLocks/>
          </p:cNvGrpSpPr>
          <p:nvPr/>
        </p:nvGrpSpPr>
        <p:grpSpPr bwMode="auto">
          <a:xfrm>
            <a:off x="6781800" y="1066800"/>
            <a:ext cx="3276600" cy="1371600"/>
            <a:chOff x="5257800" y="1143000"/>
            <a:chExt cx="3276600" cy="1371600"/>
          </a:xfrm>
        </p:grpSpPr>
        <p:sp>
          <p:nvSpPr>
            <p:cNvPr id="4" name="Right Brace 3">
              <a:extLst>
                <a:ext uri="{FF2B5EF4-FFF2-40B4-BE49-F238E27FC236}">
                  <a16:creationId xmlns:a16="http://schemas.microsoft.com/office/drawing/2014/main" id="{D3303F87-C131-4C60-8370-55F6A1F59126}"/>
                </a:ext>
              </a:extLst>
            </p:cNvPr>
            <p:cNvSpPr/>
            <p:nvPr/>
          </p:nvSpPr>
          <p:spPr>
            <a:xfrm>
              <a:off x="5257800" y="1143000"/>
              <a:ext cx="1524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0493" name="TextBox 4">
              <a:extLst>
                <a:ext uri="{FF2B5EF4-FFF2-40B4-BE49-F238E27FC236}">
                  <a16:creationId xmlns:a16="http://schemas.microsoft.com/office/drawing/2014/main" id="{2FB6EDFE-E55C-48C5-893B-6DC9CE620209}"/>
                </a:ext>
              </a:extLst>
            </p:cNvPr>
            <p:cNvSpPr txBox="1">
              <a:spLocks noChangeArrowheads="1"/>
            </p:cNvSpPr>
            <p:nvPr/>
          </p:nvSpPr>
          <p:spPr bwMode="auto">
            <a:xfrm>
              <a:off x="5486400" y="1655135"/>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Proposals</a:t>
              </a:r>
              <a:endParaRPr lang="en-GB" altLang="en-US" b="1">
                <a:solidFill>
                  <a:srgbClr val="FF0000"/>
                </a:solidFill>
              </a:endParaRPr>
            </a:p>
          </p:txBody>
        </p:sp>
      </p:grpSp>
      <p:grpSp>
        <p:nvGrpSpPr>
          <p:cNvPr id="3" name="Group 6">
            <a:extLst>
              <a:ext uri="{FF2B5EF4-FFF2-40B4-BE49-F238E27FC236}">
                <a16:creationId xmlns:a16="http://schemas.microsoft.com/office/drawing/2014/main" id="{93354A23-1AA9-48CF-8852-D76165185472}"/>
              </a:ext>
            </a:extLst>
          </p:cNvPr>
          <p:cNvGrpSpPr>
            <a:grpSpLocks/>
          </p:cNvGrpSpPr>
          <p:nvPr/>
        </p:nvGrpSpPr>
        <p:grpSpPr bwMode="auto">
          <a:xfrm>
            <a:off x="6781800" y="3886200"/>
            <a:ext cx="3581400" cy="1905000"/>
            <a:chOff x="5257800" y="1143000"/>
            <a:chExt cx="3581400" cy="1905000"/>
          </a:xfrm>
        </p:grpSpPr>
        <p:sp>
          <p:nvSpPr>
            <p:cNvPr id="8" name="Right Brace 7">
              <a:extLst>
                <a:ext uri="{FF2B5EF4-FFF2-40B4-BE49-F238E27FC236}">
                  <a16:creationId xmlns:a16="http://schemas.microsoft.com/office/drawing/2014/main" id="{A222643B-062C-4B53-9209-90D3CA3C3AA4}"/>
                </a:ext>
              </a:extLst>
            </p:cNvPr>
            <p:cNvSpPr/>
            <p:nvPr/>
          </p:nvSpPr>
          <p:spPr>
            <a:xfrm>
              <a:off x="5257800" y="11430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2537" name="TextBox 8">
              <a:extLst>
                <a:ext uri="{FF2B5EF4-FFF2-40B4-BE49-F238E27FC236}">
                  <a16:creationId xmlns:a16="http://schemas.microsoft.com/office/drawing/2014/main" id="{F78F9167-60C7-40E7-8E53-762FCCF83A20}"/>
                </a:ext>
              </a:extLst>
            </p:cNvPr>
            <p:cNvSpPr txBox="1">
              <a:spLocks noChangeArrowheads="1"/>
            </p:cNvSpPr>
            <p:nvPr/>
          </p:nvSpPr>
          <p:spPr bwMode="auto">
            <a:xfrm>
              <a:off x="5486400" y="1143000"/>
              <a:ext cx="3352800" cy="1754188"/>
            </a:xfrm>
            <a:prstGeom prst="rect">
              <a:avLst/>
            </a:prstGeom>
            <a:noFill/>
            <a:ln w="9525">
              <a:noFill/>
              <a:miter lim="800000"/>
              <a:headEnd/>
              <a:tailEnd/>
            </a:ln>
          </p:spPr>
          <p:txBody>
            <a:bodyPr>
              <a:spAutoFit/>
            </a:bodyPr>
            <a:lstStyle/>
            <a:p>
              <a:pPr marL="342900" indent="-342900" eaLnBrk="1" hangingPunct="1">
                <a:buFontTx/>
                <a:buAutoNum type="alphaLcParenR"/>
                <a:defRPr/>
              </a:pPr>
              <a:r>
                <a:rPr lang="en-US" b="1" dirty="0">
                  <a:solidFill>
                    <a:srgbClr val="FF0000"/>
                  </a:solidFill>
                </a:rPr>
                <a:t>Verify the proposals</a:t>
              </a:r>
            </a:p>
            <a:p>
              <a:pPr marL="342900" indent="-342900" eaLnBrk="1" hangingPunct="1">
                <a:defRPr/>
              </a:pPr>
              <a:r>
                <a:rPr lang="en-US" b="1" dirty="0">
                  <a:solidFill>
                    <a:srgbClr val="FF0000"/>
                  </a:solidFill>
                </a:rPr>
                <a:t>      on the basis of your NATURAL ACCEPTANCE</a:t>
              </a:r>
            </a:p>
            <a:p>
              <a:pPr eaLnBrk="1" hangingPunct="1">
                <a:defRPr/>
              </a:pPr>
              <a:endParaRPr lang="en-US" b="1" dirty="0">
                <a:solidFill>
                  <a:srgbClr val="FF0000"/>
                </a:solidFill>
              </a:endParaRPr>
            </a:p>
            <a:p>
              <a:pPr eaLnBrk="1" hangingPunct="1">
                <a:defRPr/>
              </a:pPr>
              <a:r>
                <a:rPr lang="en-US" b="1" dirty="0">
                  <a:solidFill>
                    <a:srgbClr val="FF0000"/>
                  </a:solidFill>
                </a:rPr>
                <a:t>b) Experiential validation</a:t>
              </a:r>
            </a:p>
            <a:p>
              <a:pPr eaLnBrk="1" hangingPunct="1">
                <a:defRPr/>
              </a:pPr>
              <a:r>
                <a:rPr lang="en-US" b="1" dirty="0">
                  <a:solidFill>
                    <a:srgbClr val="FF0000"/>
                  </a:solidFill>
                </a:rPr>
                <a:t>     by LIVING ACCORDINGLY</a:t>
              </a:r>
              <a:endParaRPr lang="en-GB" b="1" dirty="0">
                <a:solidFill>
                  <a:srgbClr val="FF0000"/>
                </a:solidFill>
              </a:endParaRPr>
            </a:p>
          </p:txBody>
        </p:sp>
      </p:grpSp>
      <p:sp>
        <p:nvSpPr>
          <p:cNvPr id="10" name="Rectangle 47">
            <a:extLst>
              <a:ext uri="{FF2B5EF4-FFF2-40B4-BE49-F238E27FC236}">
                <a16:creationId xmlns:a16="http://schemas.microsoft.com/office/drawing/2014/main" id="{7293D185-C64D-4139-960C-8CF0F7379044}"/>
              </a:ext>
            </a:extLst>
          </p:cNvPr>
          <p:cNvSpPr>
            <a:spLocks noChangeArrowheads="1"/>
          </p:cNvSpPr>
          <p:nvPr/>
        </p:nvSpPr>
        <p:spPr bwMode="auto">
          <a:xfrm>
            <a:off x="7086600" y="5943600"/>
            <a:ext cx="2797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00"/>
                </a:solidFill>
                <a:cs typeface="Arial" panose="020B0604020202020204" pitchFamily="34" charset="0"/>
              </a:rPr>
              <a:t>Right Understanding</a:t>
            </a:r>
          </a:p>
          <a:p>
            <a:pPr algn="ctr" eaLnBrk="1" hangingPunct="1"/>
            <a:r>
              <a:rPr lang="en-US" altLang="en-US" sz="2200" b="1">
                <a:solidFill>
                  <a:srgbClr val="000000"/>
                </a:solidFill>
                <a:cs typeface="Arial" panose="020B0604020202020204" pitchFamily="34" charset="0"/>
              </a:rPr>
              <a:t>Right Feeling</a:t>
            </a:r>
          </a:p>
        </p:txBody>
      </p:sp>
      <p:sp>
        <p:nvSpPr>
          <p:cNvPr id="11" name="Line 99">
            <a:extLst>
              <a:ext uri="{FF2B5EF4-FFF2-40B4-BE49-F238E27FC236}">
                <a16:creationId xmlns:a16="http://schemas.microsoft.com/office/drawing/2014/main" id="{780F88BA-B7BB-4641-9958-22F1317ACB93}"/>
              </a:ext>
            </a:extLst>
          </p:cNvPr>
          <p:cNvSpPr>
            <a:spLocks noChangeShapeType="1"/>
          </p:cNvSpPr>
          <p:nvPr/>
        </p:nvSpPr>
        <p:spPr bwMode="auto">
          <a:xfrm>
            <a:off x="8497888" y="5611813"/>
            <a:ext cx="0" cy="373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Oval 11">
            <a:extLst>
              <a:ext uri="{FF2B5EF4-FFF2-40B4-BE49-F238E27FC236}">
                <a16:creationId xmlns:a16="http://schemas.microsoft.com/office/drawing/2014/main" id="{7B81272F-5E60-42DE-9535-CBB79F266F21}"/>
              </a:ext>
            </a:extLst>
          </p:cNvPr>
          <p:cNvSpPr/>
          <p:nvPr/>
        </p:nvSpPr>
        <p:spPr bwMode="auto">
          <a:xfrm>
            <a:off x="6891338" y="4973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3" name="Oval 5">
            <a:extLst>
              <a:ext uri="{FF2B5EF4-FFF2-40B4-BE49-F238E27FC236}">
                <a16:creationId xmlns:a16="http://schemas.microsoft.com/office/drawing/2014/main" id="{8D8DAFE1-D72D-4D0D-BC45-9FF27FA256BB}"/>
              </a:ext>
            </a:extLst>
          </p:cNvPr>
          <p:cNvSpPr/>
          <p:nvPr/>
        </p:nvSpPr>
        <p:spPr bwMode="auto">
          <a:xfrm>
            <a:off x="6891338" y="3886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1.png">
            <a:extLst>
              <a:ext uri="{FF2B5EF4-FFF2-40B4-BE49-F238E27FC236}">
                <a16:creationId xmlns:a16="http://schemas.microsoft.com/office/drawing/2014/main" id="{D7C1F89C-565C-46D0-84F9-C18C70C963A2}"/>
              </a:ext>
            </a:extLst>
          </p:cNvPr>
          <p:cNvPicPr>
            <a:picLocks noChangeAspect="1"/>
          </p:cNvPicPr>
          <p:nvPr/>
        </p:nvPicPr>
        <p:blipFill>
          <a:blip r:embed="rId2">
            <a:extLst>
              <a:ext uri="{28A0092B-C50C-407E-A947-70E740481C1C}">
                <a14:useLocalDpi xmlns:a14="http://schemas.microsoft.com/office/drawing/2010/main" val="0"/>
              </a:ext>
            </a:extLst>
          </a:blip>
          <a:srcRect t="56442" r="2499"/>
          <a:stretch>
            <a:fillRect/>
          </a:stretch>
        </p:blipFill>
        <p:spPr bwMode="auto">
          <a:xfrm>
            <a:off x="990600" y="2590800"/>
            <a:ext cx="62484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H1.png">
            <a:extLst>
              <a:ext uri="{FF2B5EF4-FFF2-40B4-BE49-F238E27FC236}">
                <a16:creationId xmlns:a16="http://schemas.microsoft.com/office/drawing/2014/main" id="{B49A1C5B-B910-46C0-9F62-7B686D61E3B1}"/>
              </a:ext>
            </a:extLst>
          </p:cNvPr>
          <p:cNvPicPr>
            <a:picLocks noChangeAspect="1"/>
          </p:cNvPicPr>
          <p:nvPr/>
        </p:nvPicPr>
        <p:blipFill>
          <a:blip r:embed="rId2">
            <a:extLst>
              <a:ext uri="{28A0092B-C50C-407E-A947-70E740481C1C}">
                <a14:useLocalDpi xmlns:a14="http://schemas.microsoft.com/office/drawing/2010/main" val="0"/>
              </a:ext>
            </a:extLst>
          </a:blip>
          <a:srcRect r="2499" b="48712"/>
          <a:stretch>
            <a:fillRect/>
          </a:stretch>
        </p:blipFill>
        <p:spPr bwMode="auto">
          <a:xfrm>
            <a:off x="1676400" y="0"/>
            <a:ext cx="6270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9">
            <a:extLst>
              <a:ext uri="{FF2B5EF4-FFF2-40B4-BE49-F238E27FC236}">
                <a16:creationId xmlns:a16="http://schemas.microsoft.com/office/drawing/2014/main" id="{C55C3FAF-6EC1-42AC-9C35-F8B197A4FD25}"/>
              </a:ext>
            </a:extLst>
          </p:cNvPr>
          <p:cNvSpPr txBox="1">
            <a:spLocks noChangeArrowheads="1"/>
          </p:cNvSpPr>
          <p:nvPr/>
        </p:nvSpPr>
        <p:spPr bwMode="auto">
          <a:xfrm>
            <a:off x="7924800" y="5116513"/>
            <a:ext cx="1600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escape from unhappiness</a:t>
            </a:r>
          </a:p>
          <a:p>
            <a:pPr algn="ctr" eaLnBrk="1" hangingPunct="1"/>
            <a:endParaRPr lang="en-US" altLang="en-US">
              <a:solidFill>
                <a:srgbClr val="000000"/>
              </a:solidFill>
            </a:endParaRPr>
          </a:p>
          <a:p>
            <a:pPr algn="ctr" eaLnBrk="1" hangingPunct="1"/>
            <a:r>
              <a:rPr lang="en-US" altLang="en-US">
                <a:solidFill>
                  <a:srgbClr val="000000"/>
                </a:solidFill>
              </a:rPr>
              <a:t>Addict</a:t>
            </a:r>
          </a:p>
        </p:txBody>
      </p:sp>
      <p:sp>
        <p:nvSpPr>
          <p:cNvPr id="21509" name="TextBox 10">
            <a:extLst>
              <a:ext uri="{FF2B5EF4-FFF2-40B4-BE49-F238E27FC236}">
                <a16:creationId xmlns:a16="http://schemas.microsoft.com/office/drawing/2014/main" id="{8481AB1A-F0BA-47D7-AB3F-12CCB1764CAD}"/>
              </a:ext>
            </a:extLst>
          </p:cNvPr>
          <p:cNvSpPr txBox="1">
            <a:spLocks noChangeArrowheads="1"/>
          </p:cNvSpPr>
          <p:nvPr/>
        </p:nvSpPr>
        <p:spPr bwMode="auto">
          <a:xfrm>
            <a:off x="7924800" y="28194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excitement</a:t>
            </a:r>
          </a:p>
          <a:p>
            <a:pPr algn="ctr" eaLnBrk="1" hangingPunct="1"/>
            <a:endParaRPr lang="en-US" altLang="en-US">
              <a:solidFill>
                <a:srgbClr val="000000"/>
              </a:solidFill>
            </a:endParaRPr>
          </a:p>
          <a:p>
            <a:pPr algn="ctr" eaLnBrk="1" hangingPunct="1"/>
            <a:r>
              <a:rPr lang="en-US" altLang="en-US">
                <a:solidFill>
                  <a:srgbClr val="000000"/>
                </a:solidFill>
              </a:rPr>
              <a:t>Recovering</a:t>
            </a:r>
          </a:p>
          <a:p>
            <a:pPr algn="ctr" eaLnBrk="1" hangingPunct="1"/>
            <a:r>
              <a:rPr lang="en-US" altLang="en-US">
                <a:solidFill>
                  <a:srgbClr val="000000"/>
                </a:solidFill>
              </a:rPr>
              <a:t>Addict</a:t>
            </a:r>
          </a:p>
        </p:txBody>
      </p:sp>
      <p:sp>
        <p:nvSpPr>
          <p:cNvPr id="21510" name="TextBox 11">
            <a:extLst>
              <a:ext uri="{FF2B5EF4-FFF2-40B4-BE49-F238E27FC236}">
                <a16:creationId xmlns:a16="http://schemas.microsoft.com/office/drawing/2014/main" id="{52A97256-2ED0-4655-90ED-DFA550211024}"/>
              </a:ext>
            </a:extLst>
          </p:cNvPr>
          <p:cNvSpPr txBox="1">
            <a:spLocks noChangeArrowheads="1"/>
          </p:cNvSpPr>
          <p:nvPr/>
        </p:nvSpPr>
        <p:spPr bwMode="auto">
          <a:xfrm>
            <a:off x="8305800" y="3048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Continuous happiness</a:t>
            </a:r>
          </a:p>
          <a:p>
            <a:pPr algn="ctr" eaLnBrk="1" hangingPunct="1"/>
            <a:endParaRPr lang="en-US" altLang="en-US">
              <a:solidFill>
                <a:srgbClr val="000000"/>
              </a:solidFill>
            </a:endParaRPr>
          </a:p>
          <a:p>
            <a:pPr algn="ctr" eaLnBrk="1" hangingPunct="1"/>
            <a:r>
              <a:rPr lang="en-US" altLang="en-US">
                <a:solidFill>
                  <a:srgbClr val="000000"/>
                </a:solidFill>
              </a:rPr>
              <a:t>Realised</a:t>
            </a:r>
          </a:p>
          <a:p>
            <a:pPr algn="ctr" eaLnBrk="1" hangingPunct="1"/>
            <a:r>
              <a:rPr lang="en-US" altLang="en-US">
                <a:solidFill>
                  <a:srgbClr val="000000"/>
                </a:solidFill>
              </a:rPr>
              <a:t>(Dorji)</a:t>
            </a:r>
          </a:p>
        </p:txBody>
      </p:sp>
      <p:sp>
        <p:nvSpPr>
          <p:cNvPr id="13" name="Up Arrow 12">
            <a:extLst>
              <a:ext uri="{FF2B5EF4-FFF2-40B4-BE49-F238E27FC236}">
                <a16:creationId xmlns:a16="http://schemas.microsoft.com/office/drawing/2014/main" id="{EFCC08C5-B293-4884-B980-E5D0DC8891C2}"/>
              </a:ext>
            </a:extLst>
          </p:cNvPr>
          <p:cNvSpPr/>
          <p:nvPr/>
        </p:nvSpPr>
        <p:spPr>
          <a:xfrm>
            <a:off x="11430000" y="990600"/>
            <a:ext cx="304800" cy="5589588"/>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Up Arrow 13">
            <a:extLst>
              <a:ext uri="{FF2B5EF4-FFF2-40B4-BE49-F238E27FC236}">
                <a16:creationId xmlns:a16="http://schemas.microsoft.com/office/drawing/2014/main" id="{A63430F9-155E-4A58-AFAE-C2223FD11219}"/>
              </a:ext>
            </a:extLst>
          </p:cNvPr>
          <p:cNvSpPr/>
          <p:nvPr/>
        </p:nvSpPr>
        <p:spPr>
          <a:xfrm>
            <a:off x="11582400" y="838200"/>
            <a:ext cx="304800" cy="3124200"/>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 name="Group 85">
            <a:extLst>
              <a:ext uri="{FF2B5EF4-FFF2-40B4-BE49-F238E27FC236}">
                <a16:creationId xmlns:a16="http://schemas.microsoft.com/office/drawing/2014/main" id="{0FE4A8D4-113C-41C8-98D5-A38153D1035E}"/>
              </a:ext>
            </a:extLst>
          </p:cNvPr>
          <p:cNvGrpSpPr>
            <a:grpSpLocks/>
          </p:cNvGrpSpPr>
          <p:nvPr/>
        </p:nvGrpSpPr>
        <p:grpSpPr bwMode="auto">
          <a:xfrm rot="5400000">
            <a:off x="8179000" y="3894579"/>
            <a:ext cx="1015584" cy="1608416"/>
            <a:chOff x="2459092" y="3710760"/>
            <a:chExt cx="442419" cy="380867"/>
          </a:xfrm>
          <a:solidFill>
            <a:schemeClr val="tx1"/>
          </a:solidFill>
        </p:grpSpPr>
        <p:sp>
          <p:nvSpPr>
            <p:cNvPr id="16" name="AutoShape 128">
              <a:extLst>
                <a:ext uri="{FF2B5EF4-FFF2-40B4-BE49-F238E27FC236}">
                  <a16:creationId xmlns:a16="http://schemas.microsoft.com/office/drawing/2014/main" id="{3A3E02B4-215D-4FBF-AC2A-082B8DE7C834}"/>
                </a:ext>
              </a:extLst>
            </p:cNvPr>
            <p:cNvSpPr>
              <a:spLocks noChangeArrowheads="1"/>
            </p:cNvSpPr>
            <p:nvPr/>
          </p:nvSpPr>
          <p:spPr bwMode="auto">
            <a:xfrm rot="10800000">
              <a:off x="2459092" y="3710760"/>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sp>
          <p:nvSpPr>
            <p:cNvPr id="17" name="AutoShape 128">
              <a:extLst>
                <a:ext uri="{FF2B5EF4-FFF2-40B4-BE49-F238E27FC236}">
                  <a16:creationId xmlns:a16="http://schemas.microsoft.com/office/drawing/2014/main" id="{AA5E2CC6-6E7E-4A54-975B-39EA4FCCA682}"/>
                </a:ext>
              </a:extLst>
            </p:cNvPr>
            <p:cNvSpPr>
              <a:spLocks noChangeArrowheads="1"/>
            </p:cNvSpPr>
            <p:nvPr/>
          </p:nvSpPr>
          <p:spPr bwMode="auto">
            <a:xfrm>
              <a:off x="2558679" y="3937281"/>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grpSp>
      <p:pic>
        <p:nvPicPr>
          <p:cNvPr id="21514" name="Picture 14" descr="Picture1.png">
            <a:extLst>
              <a:ext uri="{FF2B5EF4-FFF2-40B4-BE49-F238E27FC236}">
                <a16:creationId xmlns:a16="http://schemas.microsoft.com/office/drawing/2014/main" id="{F98EF5B8-970F-48F0-8C97-5F9166CAB5D1}"/>
              </a:ext>
            </a:extLst>
          </p:cNvPr>
          <p:cNvPicPr>
            <a:picLocks noChangeAspect="1"/>
          </p:cNvPicPr>
          <p:nvPr/>
        </p:nvPicPr>
        <p:blipFill>
          <a:blip r:embed="rId3">
            <a:extLst>
              <a:ext uri="{28A0092B-C50C-407E-A947-70E740481C1C}">
                <a14:useLocalDpi xmlns:a14="http://schemas.microsoft.com/office/drawing/2010/main" val="0"/>
              </a:ext>
            </a:extLst>
          </a:blip>
          <a:srcRect t="50490"/>
          <a:stretch>
            <a:fillRect/>
          </a:stretch>
        </p:blipFill>
        <p:spPr bwMode="auto">
          <a:xfrm>
            <a:off x="304800" y="4648200"/>
            <a:ext cx="6400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14">
            <a:extLst>
              <a:ext uri="{FF2B5EF4-FFF2-40B4-BE49-F238E27FC236}">
                <a16:creationId xmlns:a16="http://schemas.microsoft.com/office/drawing/2014/main" id="{CA170C81-E03C-4640-A423-D41B63161A0D}"/>
              </a:ext>
            </a:extLst>
          </p:cNvPr>
          <p:cNvSpPr txBox="1">
            <a:spLocks noChangeArrowheads="1"/>
          </p:cNvSpPr>
          <p:nvPr/>
        </p:nvSpPr>
        <p:spPr bwMode="auto">
          <a:xfrm>
            <a:off x="304800" y="2209800"/>
            <a:ext cx="1074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600">
                <a:solidFill>
                  <a:srgbClr val="000000"/>
                </a:solidFill>
              </a:rPr>
              <a:t>--------------------------------------------------------------------- </a:t>
            </a:r>
            <a:r>
              <a:rPr lang="en-IN" altLang="en-US" sz="1600" b="1">
                <a:solidFill>
                  <a:srgbClr val="000000"/>
                </a:solidFill>
              </a:rPr>
              <a:t>Transformation / Development </a:t>
            </a:r>
            <a:r>
              <a:rPr lang="en-IN" altLang="en-US" sz="1600">
                <a:solidFill>
                  <a:srgbClr val="000000"/>
                </a:solidFill>
              </a:rPr>
              <a:t>-----------------------------------------</a:t>
            </a:r>
          </a:p>
        </p:txBody>
      </p:sp>
      <p:sp>
        <p:nvSpPr>
          <p:cNvPr id="4" name="Arrow: Up 3">
            <a:extLst>
              <a:ext uri="{FF2B5EF4-FFF2-40B4-BE49-F238E27FC236}">
                <a16:creationId xmlns:a16="http://schemas.microsoft.com/office/drawing/2014/main" id="{F3D1C46D-D867-4816-98A0-7F3D9429CB9D}"/>
              </a:ext>
            </a:extLst>
          </p:cNvPr>
          <p:cNvSpPr/>
          <p:nvPr/>
        </p:nvSpPr>
        <p:spPr>
          <a:xfrm>
            <a:off x="4724400" y="2209800"/>
            <a:ext cx="152400" cy="3048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17" name="TextBox 17">
            <a:extLst>
              <a:ext uri="{FF2B5EF4-FFF2-40B4-BE49-F238E27FC236}">
                <a16:creationId xmlns:a16="http://schemas.microsoft.com/office/drawing/2014/main" id="{1FF81D44-1B08-4235-96A6-A268BF7753AB}"/>
              </a:ext>
            </a:extLst>
          </p:cNvPr>
          <p:cNvSpPr txBox="1">
            <a:spLocks noChangeArrowheads="1"/>
          </p:cNvSpPr>
          <p:nvPr/>
        </p:nvSpPr>
        <p:spPr bwMode="auto">
          <a:xfrm rot="-5400000">
            <a:off x="9138444" y="4348956"/>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Animal Consciousness</a:t>
            </a:r>
            <a:endParaRPr lang="en-IN" altLang="en-US">
              <a:solidFill>
                <a:srgbClr val="000000"/>
              </a:solidFill>
            </a:endParaRPr>
          </a:p>
        </p:txBody>
      </p:sp>
      <p:sp>
        <p:nvSpPr>
          <p:cNvPr id="21518" name="TextBox 20">
            <a:extLst>
              <a:ext uri="{FF2B5EF4-FFF2-40B4-BE49-F238E27FC236}">
                <a16:creationId xmlns:a16="http://schemas.microsoft.com/office/drawing/2014/main" id="{8803500D-4C86-401E-8647-263532D7D980}"/>
              </a:ext>
            </a:extLst>
          </p:cNvPr>
          <p:cNvSpPr txBox="1">
            <a:spLocks noChangeArrowheads="1"/>
          </p:cNvSpPr>
          <p:nvPr/>
        </p:nvSpPr>
        <p:spPr bwMode="auto">
          <a:xfrm rot="-5400000">
            <a:off x="9508331" y="894557"/>
            <a:ext cx="182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000000"/>
                </a:solidFill>
              </a:rPr>
              <a:t>Human Consciousness</a:t>
            </a:r>
            <a:endParaRPr lang="en-IN" alt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91245CE-62C4-4202-86E4-32324CDFD45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22531" name="Picture 8" descr="H1.png">
            <a:extLst>
              <a:ext uri="{FF2B5EF4-FFF2-40B4-BE49-F238E27FC236}">
                <a16:creationId xmlns:a16="http://schemas.microsoft.com/office/drawing/2014/main" id="{B208D70C-BD20-4157-91E1-95B0C7BDF43A}"/>
              </a:ext>
            </a:extLst>
          </p:cNvPr>
          <p:cNvPicPr>
            <a:picLocks noChangeAspect="1"/>
          </p:cNvPicPr>
          <p:nvPr/>
        </p:nvPicPr>
        <p:blipFill>
          <a:blip r:embed="rId2">
            <a:extLst>
              <a:ext uri="{28A0092B-C50C-407E-A947-70E740481C1C}">
                <a14:useLocalDpi xmlns:a14="http://schemas.microsoft.com/office/drawing/2010/main" val="0"/>
              </a:ext>
            </a:extLst>
          </a:blip>
          <a:srcRect r="2499" b="48712"/>
          <a:stretch>
            <a:fillRect/>
          </a:stretch>
        </p:blipFill>
        <p:spPr bwMode="auto">
          <a:xfrm>
            <a:off x="34925" y="533400"/>
            <a:ext cx="120919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4">
            <a:extLst>
              <a:ext uri="{FF2B5EF4-FFF2-40B4-BE49-F238E27FC236}">
                <a16:creationId xmlns:a16="http://schemas.microsoft.com/office/drawing/2014/main" id="{47740ACA-3174-4DA3-807B-4A60E7608B67}"/>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Method to Fulfill the Basic Human Aspirations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3555" name="Title 3">
            <a:extLst>
              <a:ext uri="{FF2B5EF4-FFF2-40B4-BE49-F238E27FC236}">
                <a16:creationId xmlns:a16="http://schemas.microsoft.com/office/drawing/2014/main" id="{4A7AD074-BE9F-4CD8-8526-A58ED513515E}"/>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33B2772-801C-4D11-A96D-9329699A64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t>
            </a:r>
            <a:r>
              <a:rPr lang="en-US" altLang="en-US"/>
              <a:t>uman Being Living with Human Consciousness</a:t>
            </a:r>
            <a:endParaRPr lang="en-GB" altLang="en-US"/>
          </a:p>
        </p:txBody>
      </p:sp>
      <p:sp>
        <p:nvSpPr>
          <p:cNvPr id="4" name="Rectangle 3">
            <a:hlinkClick r:id="rId3" action="ppaction://hlinkpres?slideindex=1&amp;slidetitle="/>
            <a:extLst>
              <a:ext uri="{FF2B5EF4-FFF2-40B4-BE49-F238E27FC236}">
                <a16:creationId xmlns:a16="http://schemas.microsoft.com/office/drawing/2014/main" id="{0CC135B6-04E1-47EC-8BF2-C945AADD323F}"/>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CBC9B98B-AE9C-4E0B-869D-A6DE0BE97370}"/>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DA061B87-D530-4064-8E03-5E1B365CB530}"/>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7415" name="Straight Arrow Connector 15">
            <a:extLst>
              <a:ext uri="{FF2B5EF4-FFF2-40B4-BE49-F238E27FC236}">
                <a16:creationId xmlns:a16="http://schemas.microsoft.com/office/drawing/2014/main" id="{5C225CD9-DC7D-4476-8C9D-AA0B66312083}"/>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D2EA753D-C6EA-4229-A731-22CCAE6B4AD8}"/>
              </a:ext>
            </a:extLst>
          </p:cNvPr>
          <p:cNvCxnSpPr>
            <a:stCxn id="4" idx="2"/>
            <a:endCxn id="17417"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7417" name="TextBox 20">
            <a:extLst>
              <a:ext uri="{FF2B5EF4-FFF2-40B4-BE49-F238E27FC236}">
                <a16:creationId xmlns:a16="http://schemas.microsoft.com/office/drawing/2014/main" id="{97837E4B-2513-4208-A67B-099A737AE231}"/>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7418" name="Straight Arrow Connector 9">
            <a:extLst>
              <a:ext uri="{FF2B5EF4-FFF2-40B4-BE49-F238E27FC236}">
                <a16:creationId xmlns:a16="http://schemas.microsoft.com/office/drawing/2014/main" id="{BCB636E5-D030-487B-83A1-A4AAC16C5E92}"/>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19">
            <a:extLst>
              <a:ext uri="{FF2B5EF4-FFF2-40B4-BE49-F238E27FC236}">
                <a16:creationId xmlns:a16="http://schemas.microsoft.com/office/drawing/2014/main" id="{6E20E7F0-0ACC-484A-9845-3A82956DC0DB}"/>
              </a:ext>
            </a:extLst>
          </p:cNvPr>
          <p:cNvCxnSpPr>
            <a:cxnSpLocks noChangeShapeType="1"/>
            <a:endCxn id="17420"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7420" name="TextBox 21">
            <a:extLst>
              <a:ext uri="{FF2B5EF4-FFF2-40B4-BE49-F238E27FC236}">
                <a16:creationId xmlns:a16="http://schemas.microsoft.com/office/drawing/2014/main" id="{95D49FF8-014F-413F-AA1C-A159C6E13040}"/>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392B6A7D-2BBF-4BCB-8E4B-BDAE862DB428}"/>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B5B43929-4D5C-460F-83C1-64EE8EFDDB3C}"/>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FC7C161E-07F6-4C67-8A85-1CD6CCE9D151}"/>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DA8055A8-CD47-4453-911A-49195340C63B}"/>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7425" name="TextBox 17">
            <a:extLst>
              <a:ext uri="{FF2B5EF4-FFF2-40B4-BE49-F238E27FC236}">
                <a16:creationId xmlns:a16="http://schemas.microsoft.com/office/drawing/2014/main" id="{E6910B27-34DB-47C5-9BC6-2017310B51B5}"/>
              </a:ext>
            </a:extLst>
          </p:cNvPr>
          <p:cNvSpPr txBox="1">
            <a:spLocks noChangeArrowheads="1"/>
          </p:cNvSpPr>
          <p:nvPr/>
        </p:nvSpPr>
        <p:spPr bwMode="auto">
          <a:xfrm>
            <a:off x="7196138" y="9906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17426" name="TextBox 17">
            <a:extLst>
              <a:ext uri="{FF2B5EF4-FFF2-40B4-BE49-F238E27FC236}">
                <a16:creationId xmlns:a16="http://schemas.microsoft.com/office/drawing/2014/main" id="{1CCC6D85-00E3-44B4-B678-3B19FE488F95}"/>
              </a:ext>
            </a:extLst>
          </p:cNvPr>
          <p:cNvSpPr txBox="1">
            <a:spLocks noChangeArrowheads="1"/>
          </p:cNvSpPr>
          <p:nvPr/>
        </p:nvSpPr>
        <p:spPr bwMode="auto">
          <a:xfrm>
            <a:off x="8242300" y="3152775"/>
            <a:ext cx="35687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000000"/>
                </a:solidFill>
              </a:rPr>
              <a:t>Living in Harmony </a:t>
            </a:r>
          </a:p>
          <a:p>
            <a:pPr eaLnBrk="1" hangingPunct="1"/>
            <a:r>
              <a:rPr lang="en-US" altLang="en-US" dirty="0">
                <a:solidFill>
                  <a:srgbClr val="000000"/>
                </a:solidFill>
              </a:rPr>
              <a:t>at all levels of being:</a:t>
            </a:r>
          </a:p>
          <a:p>
            <a:pPr eaLnBrk="1" hangingPunct="1">
              <a:buFontTx/>
              <a:buChar char="-"/>
            </a:pPr>
            <a:r>
              <a:rPr lang="en-US" altLang="en-US" dirty="0">
                <a:solidFill>
                  <a:srgbClr val="000000"/>
                </a:solidFill>
              </a:rPr>
              <a:t>Individual (Human Being)</a:t>
            </a:r>
          </a:p>
          <a:p>
            <a:pPr eaLnBrk="1" hangingPunct="1">
              <a:buFontTx/>
              <a:buChar char="-"/>
            </a:pPr>
            <a:r>
              <a:rPr lang="en-US" altLang="en-US" dirty="0">
                <a:solidFill>
                  <a:srgbClr val="000000"/>
                </a:solidFill>
              </a:rPr>
              <a:t>Family</a:t>
            </a:r>
          </a:p>
          <a:p>
            <a:pPr eaLnBrk="1" hangingPunct="1">
              <a:buFontTx/>
              <a:buChar char="-"/>
            </a:pPr>
            <a:r>
              <a:rPr lang="en-US" altLang="en-US" dirty="0">
                <a:solidFill>
                  <a:srgbClr val="000000"/>
                </a:solidFill>
              </a:rPr>
              <a:t>Society</a:t>
            </a:r>
          </a:p>
          <a:p>
            <a:pPr eaLnBrk="1" hangingPunct="1">
              <a:buFontTx/>
              <a:buChar char="-"/>
            </a:pPr>
            <a:r>
              <a:rPr lang="en-US" altLang="en-US" dirty="0">
                <a:solidFill>
                  <a:srgbClr val="000000"/>
                </a:solidFill>
              </a:rPr>
              <a:t>Nature/Existence</a:t>
            </a:r>
          </a:p>
        </p:txBody>
      </p:sp>
      <p:sp>
        <p:nvSpPr>
          <p:cNvPr id="17427" name="Rectangle 21">
            <a:extLst>
              <a:ext uri="{FF2B5EF4-FFF2-40B4-BE49-F238E27FC236}">
                <a16:creationId xmlns:a16="http://schemas.microsoft.com/office/drawing/2014/main" id="{FFA54936-22CA-459E-B45C-10D4BA9B0E7E}"/>
              </a:ext>
            </a:extLst>
          </p:cNvPr>
          <p:cNvSpPr>
            <a:spLocks noChangeArrowheads="1"/>
          </p:cNvSpPr>
          <p:nvPr/>
        </p:nvSpPr>
        <p:spPr bwMode="auto">
          <a:xfrm>
            <a:off x="7196138" y="9540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Understanding Harmony</a:t>
            </a:r>
          </a:p>
        </p:txBody>
      </p:sp>
      <p:sp>
        <p:nvSpPr>
          <p:cNvPr id="17428" name="Rectangle 21">
            <a:extLst>
              <a:ext uri="{FF2B5EF4-FFF2-40B4-BE49-F238E27FC236}">
                <a16:creationId xmlns:a16="http://schemas.microsoft.com/office/drawing/2014/main" id="{D2CBF5E9-C240-4CFB-AE11-A1733C828350}"/>
              </a:ext>
            </a:extLst>
          </p:cNvPr>
          <p:cNvSpPr>
            <a:spLocks noChangeArrowheads="1"/>
          </p:cNvSpPr>
          <p:nvPr/>
        </p:nvSpPr>
        <p:spPr bwMode="auto">
          <a:xfrm>
            <a:off x="8266113" y="31242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Living in Harmony</a:t>
            </a:r>
          </a:p>
        </p:txBody>
      </p:sp>
      <p:sp>
        <p:nvSpPr>
          <p:cNvPr id="17429" name="Rectangle 18">
            <a:extLst>
              <a:ext uri="{FF2B5EF4-FFF2-40B4-BE49-F238E27FC236}">
                <a16:creationId xmlns:a16="http://schemas.microsoft.com/office/drawing/2014/main" id="{E4150AE7-7B1F-417A-83EA-D8DF8554F94F}"/>
              </a:ext>
            </a:extLst>
          </p:cNvPr>
          <p:cNvSpPr>
            <a:spLocks noChangeArrowheads="1"/>
          </p:cNvSpPr>
          <p:nvPr/>
        </p:nvSpPr>
        <p:spPr bwMode="auto">
          <a:xfrm rot="-5400000">
            <a:off x="1016794" y="1269206"/>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7430" name="Rectangle 19">
            <a:extLst>
              <a:ext uri="{FF2B5EF4-FFF2-40B4-BE49-F238E27FC236}">
                <a16:creationId xmlns:a16="http://schemas.microsoft.com/office/drawing/2014/main" id="{A574305B-7EE6-4AA9-9BFD-C1D04D6A49DD}"/>
              </a:ext>
            </a:extLst>
          </p:cNvPr>
          <p:cNvSpPr>
            <a:spLocks noChangeArrowheads="1"/>
          </p:cNvSpPr>
          <p:nvPr/>
        </p:nvSpPr>
        <p:spPr bwMode="auto">
          <a:xfrm rot="-5400000">
            <a:off x="899318" y="38250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Tree>
    <p:extLst>
      <p:ext uri="{BB962C8B-B14F-4D97-AF65-F5344CB8AC3E}">
        <p14:creationId xmlns:p14="http://schemas.microsoft.com/office/powerpoint/2010/main" val="709068676"/>
      </p:ext>
    </p:extLst>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1885</Words>
  <Application>Microsoft Office PowerPoint</Application>
  <PresentationFormat>Widescreen</PresentationFormat>
  <Paragraphs>256</Paragraphs>
  <Slides>20</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Kruti Dev 042</vt:lpstr>
      <vt:lpstr>Symbol</vt:lpstr>
      <vt:lpstr>Wingdings</vt:lpstr>
      <vt:lpstr>UHV Theme 2022</vt:lpstr>
      <vt:lpstr>Lecture 6 Method to Fulfill the Basic Human Aspirations</vt:lpstr>
      <vt:lpstr>PowerPoint Presentation</vt:lpstr>
      <vt:lpstr>Human Being Living with Human Consciousness</vt:lpstr>
      <vt:lpstr>Happiness      Continuity of Happiness</vt:lpstr>
      <vt:lpstr>Our Program</vt:lpstr>
      <vt:lpstr>PowerPoint Presentation</vt:lpstr>
      <vt:lpstr>PowerPoint Presentation</vt:lpstr>
      <vt:lpstr>Key Points</vt:lpstr>
      <vt:lpstr>Human Being Living with Human Consciousness</vt:lpstr>
      <vt:lpstr>Happiness      Continuity of Happiness</vt:lpstr>
      <vt:lpstr>Our Program</vt:lpstr>
      <vt:lpstr>PowerPoint Presentation</vt:lpstr>
      <vt:lpstr>FAQs for Lecture 6 </vt:lpstr>
      <vt:lpstr>Question(s) 1: Four Levels    Response</vt:lpstr>
      <vt:lpstr>PowerPoint Presentation</vt:lpstr>
      <vt:lpstr>Question(s) 1: Four Levels    Response</vt:lpstr>
      <vt:lpstr>Question(s) 2: Four Levels    Response</vt:lpstr>
      <vt:lpstr>Question(s) 3: Four Levels    Response</vt:lpstr>
      <vt:lpstr>Question(s) 4: Four Levels    Response</vt:lpstr>
      <vt:lpstr>Question(s) 5: Four Levels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2024-06-17T15:28:52Z</dcterms:modified>
</cp:coreProperties>
</file>